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81" r:id="rId2"/>
    <p:sldId id="258" r:id="rId3"/>
    <p:sldId id="285" r:id="rId4"/>
    <p:sldId id="286" r:id="rId5"/>
    <p:sldId id="287" r:id="rId6"/>
    <p:sldId id="288" r:id="rId7"/>
    <p:sldId id="259" r:id="rId8"/>
    <p:sldId id="265" r:id="rId9"/>
    <p:sldId id="267" r:id="rId10"/>
    <p:sldId id="272" r:id="rId11"/>
    <p:sldId id="274" r:id="rId12"/>
    <p:sldId id="277" r:id="rId13"/>
    <p:sldId id="263" r:id="rId14"/>
    <p:sldId id="273" r:id="rId15"/>
    <p:sldId id="276" r:id="rId16"/>
    <p:sldId id="278" r:id="rId17"/>
    <p:sldId id="264" r:id="rId18"/>
  </p:sldIdLst>
  <p:sldSz cx="12192000" cy="6858000"/>
  <p:notesSz cx="6858000" cy="9144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23"/>
    <p:restoredTop sz="69055"/>
  </p:normalViewPr>
  <p:slideViewPr>
    <p:cSldViewPr snapToGrid="0" snapToObjects="1">
      <p:cViewPr varScale="1">
        <p:scale>
          <a:sx n="76" d="100"/>
          <a:sy n="76" d="100"/>
        </p:scale>
        <p:origin x="2520" y="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0.png>
</file>

<file path=ppt/media/image14.png>
</file>

<file path=ppt/media/image1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FCFA3F-C5B4-5747-9AA2-79470B5ADD38}" type="datetimeFigureOut">
              <a:rPr lang="en-US" smtClean="0"/>
              <a:t>6/5/19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F8FE6-BA31-E949-8A08-61B6C76924AC}" type="slidenum">
              <a:rPr lang="en-US" smtClean="0"/>
              <a:t>‹#›</a:t>
            </a:fld>
            <a:endParaRPr lang="en-US"/>
          </a:p>
        </p:txBody>
      </p:sp>
    </p:spTree>
    <p:extLst>
      <p:ext uri="{BB962C8B-B14F-4D97-AF65-F5344CB8AC3E}">
        <p14:creationId xmlns:p14="http://schemas.microsoft.com/office/powerpoint/2010/main" val="22666710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a:spLocks noGrp="1" noRot="1" noChangeAspect="1"/>
          </p:cNvSpPr>
          <p:nvPr>
            <p:ph type="sldImg"/>
          </p:nvPr>
        </p:nvSpPr>
        <p:spPr>
          <a:prstGeom prst="rect">
            <a:avLst/>
          </a:prstGeom>
        </p:spPr>
        <p:txBody>
          <a:bodyPr/>
          <a:lstStyle/>
          <a:p>
            <a:endParaRPr/>
          </a:p>
        </p:txBody>
      </p:sp>
      <p:sp>
        <p:nvSpPr>
          <p:cNvPr id="122" name="Shape 122"/>
          <p:cNvSpPr>
            <a:spLocks noGrp="1"/>
          </p:cNvSpPr>
          <p:nvPr>
            <p:ph type="body" sz="quarter" idx="1"/>
          </p:nvPr>
        </p:nvSpPr>
        <p:spPr>
          <a:prstGeom prst="rect">
            <a:avLst/>
          </a:prstGeom>
        </p:spPr>
        <p:txBody>
          <a:bodyPr/>
          <a:lstStyle/>
          <a:p>
            <a:r>
              <a:rPr lang="en-US" noProof="0" dirty="0"/>
              <a:t>My thesis title is applying artificial neural networks to reduce the adaptation space in self-adaptive systems. It is an exploratory work because artificial neural networks has not been explicitly used to reduce the adaptation space. </a:t>
            </a:r>
          </a:p>
        </p:txBody>
      </p:sp>
    </p:spTree>
    <p:extLst>
      <p:ext uri="{BB962C8B-B14F-4D97-AF65-F5344CB8AC3E}">
        <p14:creationId xmlns:p14="http://schemas.microsoft.com/office/powerpoint/2010/main" val="35808800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noProof="0" dirty="0"/>
              <a:t>We embed a new component called machine learner in to the managing system so that it can integrate with the MAPE-K feedback loop. The monitor, planner and executor works the same as before. The analyzer connects with the machine learner and model checker. The machine leaner supports the analyzer by selecting a subset of the adaptation options which are valid in the current situation. For selecting the subset, the machine learner uses learning models which are placed in the knowledge repository. The analyzer then uses the model checker to further verify the selected subset. The machine learner component is generic. Therefore any online learning approach such as classification and regression can be used. </a:t>
            </a:r>
          </a:p>
        </p:txBody>
      </p:sp>
      <p:sp>
        <p:nvSpPr>
          <p:cNvPr id="4" name="Slide Number Placeholder 3"/>
          <p:cNvSpPr>
            <a:spLocks noGrp="1"/>
          </p:cNvSpPr>
          <p:nvPr>
            <p:ph type="sldNum" sz="quarter" idx="5"/>
          </p:nvPr>
        </p:nvSpPr>
        <p:spPr/>
        <p:txBody>
          <a:bodyPr/>
          <a:lstStyle/>
          <a:p>
            <a:fld id="{F24F8FE6-BA31-E949-8A08-61B6C76924AC}" type="slidenum">
              <a:rPr lang="en-US" smtClean="0"/>
              <a:t>10</a:t>
            </a:fld>
            <a:endParaRPr lang="en-US"/>
          </a:p>
        </p:txBody>
      </p:sp>
    </p:spTree>
    <p:extLst>
      <p:ext uri="{BB962C8B-B14F-4D97-AF65-F5344CB8AC3E}">
        <p14:creationId xmlns:p14="http://schemas.microsoft.com/office/powerpoint/2010/main" val="8503981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evaluation of our approach, we considered an IoT application with two different use cases. </a:t>
            </a:r>
            <a:r>
              <a:rPr lang="en-US" dirty="0" err="1"/>
              <a:t>DeltaIoT</a:t>
            </a:r>
            <a:r>
              <a:rPr lang="en-US" dirty="0"/>
              <a:t> is a research artifact introduced by my supervisor and his team in 2017. It simulates a smart mesh network which is deployed at the computer science department of KU Leuven university. The first use case is DeltaIoT.v1 that consist of 15 different types of motes, </a:t>
            </a:r>
            <a:r>
              <a:rPr lang="en-US" dirty="0" err="1"/>
              <a:t>eg</a:t>
            </a:r>
            <a:r>
              <a:rPr lang="en-US" dirty="0"/>
              <a:t> heat sensor, passive infrared and RFID sensors. The motes are connected via a wireless link.  The motes sends the sensing data to the gateway. DeltaIoT.v1 has 216 adaptation options and 570 seconds to analyze them. The second use case is DeltaIoT.v2 that consist of 37 motes, 4096 adaptation options and 570 seconds for analysis. Its adaptation space is much bigger than DeltaIoT.v1. in both cases there are two runtime uncertainties…, similarly the adaptation goals in both cases are…. We aim to achieve the adaptation goals in both cases under given runtime uncertainties.</a:t>
            </a:r>
          </a:p>
        </p:txBody>
      </p:sp>
      <p:sp>
        <p:nvSpPr>
          <p:cNvPr id="4" name="Slide Number Placeholder 3"/>
          <p:cNvSpPr>
            <a:spLocks noGrp="1"/>
          </p:cNvSpPr>
          <p:nvPr>
            <p:ph type="sldNum" sz="quarter" idx="5"/>
          </p:nvPr>
        </p:nvSpPr>
        <p:spPr/>
        <p:txBody>
          <a:bodyPr/>
          <a:lstStyle/>
          <a:p>
            <a:fld id="{F24F8FE6-BA31-E949-8A08-61B6C76924AC}" type="slidenum">
              <a:rPr lang="en-US" smtClean="0"/>
              <a:t>11</a:t>
            </a:fld>
            <a:endParaRPr lang="en-US"/>
          </a:p>
        </p:txBody>
      </p:sp>
    </p:spTree>
    <p:extLst>
      <p:ext uri="{BB962C8B-B14F-4D97-AF65-F5344CB8AC3E}">
        <p14:creationId xmlns:p14="http://schemas.microsoft.com/office/powerpoint/2010/main" val="20618007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noProof="0" dirty="0"/>
              <a:t>We performed two controlled experiments for the evaluation of our learning approach. The independent variables are ActivFORMS, and our learning approach and the dependent variables which are the adaptation goals, space, analysis time and adaptation time. </a:t>
            </a:r>
          </a:p>
        </p:txBody>
      </p:sp>
      <p:sp>
        <p:nvSpPr>
          <p:cNvPr id="4" name="Slide Number Placeholder 3"/>
          <p:cNvSpPr>
            <a:spLocks noGrp="1"/>
          </p:cNvSpPr>
          <p:nvPr>
            <p:ph type="sldNum" sz="quarter" idx="5"/>
          </p:nvPr>
        </p:nvSpPr>
        <p:spPr/>
        <p:txBody>
          <a:bodyPr/>
          <a:lstStyle/>
          <a:p>
            <a:fld id="{F24F8FE6-BA31-E949-8A08-61B6C76924AC}" type="slidenum">
              <a:rPr lang="en-US" smtClean="0"/>
              <a:t>12</a:t>
            </a:fld>
            <a:endParaRPr lang="en-US"/>
          </a:p>
        </p:txBody>
      </p:sp>
    </p:spTree>
    <p:extLst>
      <p:ext uri="{BB962C8B-B14F-4D97-AF65-F5344CB8AC3E}">
        <p14:creationId xmlns:p14="http://schemas.microsoft.com/office/powerpoint/2010/main" val="34105972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8FE6-BA31-E949-8A08-61B6C76924AC}" type="slidenum">
              <a:rPr lang="en-US" smtClean="0"/>
              <a:t>13</a:t>
            </a:fld>
            <a:endParaRPr lang="en-US"/>
          </a:p>
        </p:txBody>
      </p:sp>
    </p:spTree>
    <p:extLst>
      <p:ext uri="{BB962C8B-B14F-4D97-AF65-F5344CB8AC3E}">
        <p14:creationId xmlns:p14="http://schemas.microsoft.com/office/powerpoint/2010/main" val="39344052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noProof="0" dirty="0">
                <a:solidFill>
                  <a:schemeClr val="tx1"/>
                </a:solidFill>
                <a:effectLst/>
                <a:latin typeface="+mn-lt"/>
                <a:ea typeface="+mn-ea"/>
                <a:cs typeface="+mn-cs"/>
              </a:rPr>
              <a:t>It is worth to mention that in the learning approach, the learning models have almost no overhead on the analysis and adaptation time since they take a tiny amount of time, i.e., &lt;1 second on average, for training and predictions. </a:t>
            </a:r>
            <a:endParaRPr lang="en-US" noProof="0" dirty="0"/>
          </a:p>
        </p:txBody>
      </p:sp>
      <p:sp>
        <p:nvSpPr>
          <p:cNvPr id="4" name="Slide Number Placeholder 3"/>
          <p:cNvSpPr>
            <a:spLocks noGrp="1"/>
          </p:cNvSpPr>
          <p:nvPr>
            <p:ph type="sldNum" sz="quarter" idx="5"/>
          </p:nvPr>
        </p:nvSpPr>
        <p:spPr/>
        <p:txBody>
          <a:bodyPr/>
          <a:lstStyle/>
          <a:p>
            <a:fld id="{F24F8FE6-BA31-E949-8A08-61B6C76924AC}" type="slidenum">
              <a:rPr lang="en-US" smtClean="0"/>
              <a:t>15</a:t>
            </a:fld>
            <a:endParaRPr lang="en-US"/>
          </a:p>
        </p:txBody>
      </p:sp>
    </p:spTree>
    <p:extLst>
      <p:ext uri="{BB962C8B-B14F-4D97-AF65-F5344CB8AC3E}">
        <p14:creationId xmlns:p14="http://schemas.microsoft.com/office/powerpoint/2010/main" val="37676602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noProof="0" dirty="0">
                <a:solidFill>
                  <a:schemeClr val="tx1"/>
                </a:solidFill>
                <a:effectLst/>
                <a:latin typeface="+mn-lt"/>
                <a:ea typeface="+mn-ea"/>
                <a:cs typeface="+mn-cs"/>
              </a:rPr>
              <a:t>Due to pragmatic reasons, we use simulation to evaluate our approach. The simulation produces runtime uncertainties by following specific types of randomness. Therefore, randomness may impose a reliability threat that might slightly change the evaluation results if the experiments are repeated. However, we minimize this threat by running the simulation for several days. On the other hand, we evaluate our approach on a specific application of the IoT domain. It introduces an external validity threat because our conclusion may not be generalized in </a:t>
            </a:r>
            <a:r>
              <a:rPr lang="en-US" sz="1200" kern="1200" dirty="0">
                <a:solidFill>
                  <a:schemeClr val="tx1"/>
                </a:solidFill>
                <a:effectLst/>
                <a:latin typeface="+mn-lt"/>
                <a:ea typeface="+mn-ea"/>
                <a:cs typeface="+mn-cs"/>
              </a:rPr>
              <a:t>other domains. Hence, to reduce this threat, we require more evaluations from different domains. </a:t>
            </a:r>
            <a:endParaRPr lang="en-US" dirty="0"/>
          </a:p>
          <a:p>
            <a:endParaRPr lang="en-US" dirty="0"/>
          </a:p>
        </p:txBody>
      </p:sp>
      <p:sp>
        <p:nvSpPr>
          <p:cNvPr id="4" name="Slide Number Placeholder 3"/>
          <p:cNvSpPr>
            <a:spLocks noGrp="1"/>
          </p:cNvSpPr>
          <p:nvPr>
            <p:ph type="sldNum" sz="quarter" idx="5"/>
          </p:nvPr>
        </p:nvSpPr>
        <p:spPr/>
        <p:txBody>
          <a:bodyPr/>
          <a:lstStyle/>
          <a:p>
            <a:fld id="{F24F8FE6-BA31-E949-8A08-61B6C76924AC}" type="slidenum">
              <a:rPr lang="en-US" smtClean="0"/>
              <a:t>16</a:t>
            </a:fld>
            <a:endParaRPr lang="en-US"/>
          </a:p>
        </p:txBody>
      </p:sp>
    </p:spTree>
    <p:extLst>
      <p:ext uri="{BB962C8B-B14F-4D97-AF65-F5344CB8AC3E}">
        <p14:creationId xmlns:p14="http://schemas.microsoft.com/office/powerpoint/2010/main" val="16664950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noProof="0" dirty="0">
                <a:solidFill>
                  <a:schemeClr val="tx1"/>
                </a:solidFill>
                <a:effectLst/>
                <a:latin typeface="+mn-lt"/>
                <a:ea typeface="+mn-ea"/>
                <a:cs typeface="+mn-cs"/>
              </a:rPr>
              <a:t>In this thesis, we examined whether ANN can be used to reduce the adaptation space in self-adaptive systems without compromising the adaptation goals. Based on our results, we can confirm that it is indeed possible. Our contribution to the state-of-the-art is a learning approach that integrates with the MAPE-K feedback loop and continuously learns the adaptation space on-the-fly. The continuous learning enables the learning models to efficiently reduce the adaptation space to a subset of relevant adaptation options. Our approach enables formal analysis approaches to efficiently analyze large adaptation spaces without compromising quality guarantees. We demonstrated the effectiveness of our approach on two different instances of an IoT application. </a:t>
            </a:r>
            <a:r>
              <a:rPr lang="en-US" sz="1200" kern="1200" dirty="0">
                <a:solidFill>
                  <a:schemeClr val="tx1"/>
                </a:solidFill>
                <a:effectLst/>
                <a:latin typeface="+mn-lt"/>
                <a:ea typeface="+mn-ea"/>
                <a:cs typeface="+mn-cs"/>
              </a:rPr>
              <a:t>In the future, we aim to determine the generalization of our approach, we plan to apply it on different self- adaptive artifacts developed by the community. Second, we plan to explore other types of ANN and approaches in supervised learning. Third, we plan to evaluate our approach against other existing formal analysis approaches such as RQV.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noProof="0" dirty="0"/>
          </a:p>
          <a:p>
            <a:endParaRPr lang="en-US" noProof="0" dirty="0"/>
          </a:p>
        </p:txBody>
      </p:sp>
      <p:sp>
        <p:nvSpPr>
          <p:cNvPr id="4" name="Slide Number Placeholder 3"/>
          <p:cNvSpPr>
            <a:spLocks noGrp="1"/>
          </p:cNvSpPr>
          <p:nvPr>
            <p:ph type="sldNum" sz="quarter" idx="5"/>
          </p:nvPr>
        </p:nvSpPr>
        <p:spPr/>
        <p:txBody>
          <a:bodyPr/>
          <a:lstStyle/>
          <a:p>
            <a:fld id="{F24F8FE6-BA31-E949-8A08-61B6C76924AC}" type="slidenum">
              <a:rPr lang="en-US" smtClean="0"/>
              <a:t>17</a:t>
            </a:fld>
            <a:endParaRPr lang="en-US"/>
          </a:p>
        </p:txBody>
      </p:sp>
    </p:spTree>
    <p:extLst>
      <p:ext uri="{BB962C8B-B14F-4D97-AF65-F5344CB8AC3E}">
        <p14:creationId xmlns:p14="http://schemas.microsoft.com/office/powerpoint/2010/main" val="355979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rPr lang="en-US" noProof="0" dirty="0"/>
              <a:t>Modern software systems are subject to various types of uncertainties. The most challenging ones are runtime uncertainties because they are unpredictable before deployment and can affect the quality requirements of a system. To tackle runtime uncertainties, software engineers have proposed one prominent approach called self-adaptation. Self-adaptation enables a software system to autonomously handles runtime uncertainties to accomplish particular quality requirements. Software systems with such behavior are called self-adaptive systems. There are various approaches to realize self-adaptation and we focus on architecture-based adaptation.</a:t>
            </a:r>
          </a:p>
        </p:txBody>
      </p:sp>
    </p:spTree>
    <p:extLst>
      <p:ext uri="{BB962C8B-B14F-4D97-AF65-F5344CB8AC3E}">
        <p14:creationId xmlns:p14="http://schemas.microsoft.com/office/powerpoint/2010/main" val="3932612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noProof="0" dirty="0"/>
              <a:t>This approach decomposes the self-adaptive system in to a managed system and a managing system. The managed system is the software system that contains the domain logic and is subject to adaptation. Whereas, the managing system holds the adaptation concerns of the managed system. These systems communicate with each other via sensors and actuators. </a:t>
            </a:r>
          </a:p>
        </p:txBody>
      </p:sp>
    </p:spTree>
    <p:extLst>
      <p:ext uri="{BB962C8B-B14F-4D97-AF65-F5344CB8AC3E}">
        <p14:creationId xmlns:p14="http://schemas.microsoft.com/office/powerpoint/2010/main" val="15699189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noProof="0" dirty="0"/>
              <a:t>The managing system uses a MAPE-K feedback loop to achieve the quality requirements of the managed system. The MAPE-K feedback loop consists of five components named as monitor, analyzer, planner, executor and knowledge.</a:t>
            </a:r>
            <a:r>
              <a:rPr lang="en-US" dirty="0"/>
              <a:t> These components work in a loop.</a:t>
            </a:r>
            <a:endParaRPr lang="en-US" noProof="0" dirty="0"/>
          </a:p>
        </p:txBody>
      </p:sp>
    </p:spTree>
    <p:extLst>
      <p:ext uri="{BB962C8B-B14F-4D97-AF65-F5344CB8AC3E}">
        <p14:creationId xmlns:p14="http://schemas.microsoft.com/office/powerpoint/2010/main" val="4089519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noProof="0" dirty="0"/>
              <a:t>The monitor collects runtime data from the managed system and its operating environment via sensors and updates runtime models with the collected data. Then it triggers the analyzer that uses runtime models to analyze the qualities of the adaptation options. Then the analyzer triggers the planner that </a:t>
            </a:r>
            <a:r>
              <a:rPr lang="en-US" sz="1200" kern="1200" noProof="0" dirty="0">
                <a:solidFill>
                  <a:schemeClr val="tx1"/>
                </a:solidFill>
                <a:effectLst/>
                <a:latin typeface="+mn-lt"/>
                <a:ea typeface="+mn-ea"/>
                <a:cs typeface="+mn-cs"/>
              </a:rPr>
              <a:t>selects the best adaptation option based on the adaptation goals and creates and adaptation plan for it. </a:t>
            </a:r>
            <a:r>
              <a:rPr lang="en-US" noProof="0" dirty="0"/>
              <a:t>Then it  triggers the executor that adapts the managed system by executing the adaptation plan via actuators. The knowledge is a repository shared by the monitor, analyzer, planner and executor to maintain their data. </a:t>
            </a:r>
          </a:p>
        </p:txBody>
      </p:sp>
    </p:spTree>
    <p:extLst>
      <p:ext uri="{BB962C8B-B14F-4D97-AF65-F5344CB8AC3E}">
        <p14:creationId xmlns:p14="http://schemas.microsoft.com/office/powerpoint/2010/main" val="22085464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noProof="0" dirty="0"/>
              <a:t>ActivFORMS, RQV are the existing formal analysis approaches in architecture-based adaptation. These approaches use a model checker that estimates the quality requirements of the system with all the possible adaptation options. </a:t>
            </a:r>
            <a:r>
              <a:rPr lang="en-US" dirty="0"/>
              <a:t>It estimates the quality requirements by simulating each quality model with each adaptation option. A quality model represents the managed system and its environment for the quality requirement which is subject to adaptation. Due to exhaustive analysis, these approaches are able to find the best adaptation option and hence provide guarantees to achieve the adaptation goals at runtime</a:t>
            </a:r>
            <a:endParaRPr lang="en-US" noProof="0" dirty="0"/>
          </a:p>
        </p:txBody>
      </p:sp>
    </p:spTree>
    <p:extLst>
      <p:ext uri="{BB962C8B-B14F-4D97-AF65-F5344CB8AC3E}">
        <p14:creationId xmlns:p14="http://schemas.microsoft.com/office/powerpoint/2010/main" val="42503160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noProof="0" dirty="0">
                <a:solidFill>
                  <a:schemeClr val="tx1"/>
                </a:solidFill>
                <a:effectLst/>
                <a:latin typeface="+mn-lt"/>
                <a:ea typeface="+mn-ea"/>
                <a:cs typeface="+mn-cs"/>
              </a:rPr>
              <a:t>Every self-adaptive system has an adaptation space that contains all the possible adaptation options. Whenever runtime uncertainties violates the adaptation goals, it has limited time to adapt itself. Within the available time, it needs to analyze the adaptation space to find the best adaptation option that can achieve the adaptation goals. Existing formal analysis approaches determines the best adaptation option by exhaustively analyzing the entire adaptation space. However, exhaustive analysis on large adaptation space, i.e., 1000s adaptation options, within limited time may not be feasible. Thus, formal analysis approaches are only efficient in small-scale self-adaptive systems.  We formulate the research problem in to one research question.. </a:t>
            </a:r>
            <a:r>
              <a:rPr lang="en-US" sz="1200" kern="1200" dirty="0">
                <a:solidFill>
                  <a:schemeClr val="tx1"/>
                </a:solidFill>
                <a:effectLst/>
                <a:latin typeface="+mn-lt"/>
                <a:ea typeface="+mn-ea"/>
                <a:cs typeface="+mn-cs"/>
              </a:rPr>
              <a:t>Concretely, we aim to apply learning in such a way that it can reduce the adaptation space to only those adaptation options that are relevant to the current runtime uncertainties. It would allow formal analysis approaches to efficiently deal with large adaptation spaces by only analyzing the relevant adaptation options.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noProof="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noProof="0" dirty="0">
                <a:solidFill>
                  <a:schemeClr val="tx1"/>
                </a:solidFill>
                <a:effectLst/>
                <a:latin typeface="+mn-lt"/>
                <a:ea typeface="+mn-ea"/>
                <a:cs typeface="+mn-cs"/>
              </a:rPr>
              <a:t> </a:t>
            </a:r>
            <a:endParaRPr lang="en-US" noProof="0" dirty="0"/>
          </a:p>
          <a:p>
            <a:endParaRPr lang="en-US" noProof="0" dirty="0"/>
          </a:p>
        </p:txBody>
      </p:sp>
      <p:sp>
        <p:nvSpPr>
          <p:cNvPr id="4" name="Slide Number Placeholder 3"/>
          <p:cNvSpPr>
            <a:spLocks noGrp="1"/>
          </p:cNvSpPr>
          <p:nvPr>
            <p:ph type="sldNum" sz="quarter" idx="5"/>
          </p:nvPr>
        </p:nvSpPr>
        <p:spPr/>
        <p:txBody>
          <a:bodyPr/>
          <a:lstStyle/>
          <a:p>
            <a:fld id="{F24F8FE6-BA31-E949-8A08-61B6C76924AC}" type="slidenum">
              <a:rPr lang="en-US" smtClean="0"/>
              <a:t>7</a:t>
            </a:fld>
            <a:endParaRPr lang="en-US"/>
          </a:p>
        </p:txBody>
      </p:sp>
    </p:spTree>
    <p:extLst>
      <p:ext uri="{BB962C8B-B14F-4D97-AF65-F5344CB8AC3E}">
        <p14:creationId xmlns:p14="http://schemas.microsoft.com/office/powerpoint/2010/main" val="34414269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noProof="0" dirty="0">
                <a:solidFill>
                  <a:schemeClr val="tx1"/>
                </a:solidFill>
                <a:effectLst/>
                <a:latin typeface="+mn-lt"/>
                <a:ea typeface="+mn-ea"/>
                <a:cs typeface="+mn-cs"/>
              </a:rPr>
              <a:t>ML is a study of algorithms that enable a computer to learn from data. It uses mathematical techniques (statistical, probabilistic) to interpret and make predictions about the data. ML has two sub-branches and we focus on </a:t>
            </a:r>
            <a:r>
              <a:rPr lang="en-US" sz="1200" i="0" kern="1200" noProof="0" dirty="0">
                <a:solidFill>
                  <a:schemeClr val="tx1"/>
                </a:solidFill>
                <a:effectLst/>
                <a:latin typeface="+mn-lt"/>
                <a:ea typeface="+mn-ea"/>
                <a:cs typeface="+mn-cs"/>
              </a:rPr>
              <a:t>supervised learning in which computer learns </a:t>
            </a:r>
            <a:r>
              <a:rPr lang="en-US" noProof="0" dirty="0"/>
              <a:t>from the labelled examples under the human supervision. </a:t>
            </a:r>
            <a:r>
              <a:rPr lang="en-US" sz="1200" kern="1200" dirty="0">
                <a:solidFill>
                  <a:schemeClr val="tx1"/>
                </a:solidFill>
                <a:effectLst/>
                <a:latin typeface="+mn-lt"/>
                <a:ea typeface="+mn-ea"/>
                <a:cs typeface="+mn-cs"/>
              </a:rPr>
              <a:t>This mechanism is fundamentally different from the traditional programming approach where rules are explicitly programmed. In supervised learning, we can train the computer either offline or online. We do online learning since we deal with runtime uncertainties which are unpredictable before the deployment. The online learning learning enables the computer to continuously learn in an uncertain environment. Moreover, it is considered to be the best practice in autonomous systems. Within supervised learning, we target classification approach in which computer learn to predict the label of new instances. Within classification, we focus on artificial neural networks.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noProof="0" dirty="0"/>
          </a:p>
          <a:p>
            <a:endParaRPr lang="en-US" noProof="0" dirty="0"/>
          </a:p>
        </p:txBody>
      </p:sp>
      <p:sp>
        <p:nvSpPr>
          <p:cNvPr id="4" name="Slide Number Placeholder 3"/>
          <p:cNvSpPr>
            <a:spLocks noGrp="1"/>
          </p:cNvSpPr>
          <p:nvPr>
            <p:ph type="sldNum" sz="quarter" idx="5"/>
          </p:nvPr>
        </p:nvSpPr>
        <p:spPr/>
        <p:txBody>
          <a:bodyPr/>
          <a:lstStyle/>
          <a:p>
            <a:fld id="{F24F8FE6-BA31-E949-8A08-61B6C76924AC}" type="slidenum">
              <a:rPr lang="en-US" smtClean="0"/>
              <a:t>8</a:t>
            </a:fld>
            <a:endParaRPr lang="en-US"/>
          </a:p>
        </p:txBody>
      </p:sp>
    </p:spTree>
    <p:extLst>
      <p:ext uri="{BB962C8B-B14F-4D97-AF65-F5344CB8AC3E}">
        <p14:creationId xmlns:p14="http://schemas.microsoft.com/office/powerpoint/2010/main" val="1063038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noProof="0" dirty="0"/>
              <a:t>ANN were first introduced in 1943 as a computation model that uses propositional logic to mimic the behavior of a biological neuron. Since, then many ANN were introduced and we focus on multilayer perceptron. </a:t>
            </a:r>
            <a:r>
              <a:rPr lang="en-US" sz="1200" i="0" kern="1200" noProof="0" dirty="0">
                <a:solidFill>
                  <a:schemeClr val="tx1"/>
                </a:solidFill>
                <a:effectLst/>
                <a:latin typeface="+mn-lt"/>
                <a:ea typeface="+mn-ea"/>
                <a:cs typeface="+mn-cs"/>
              </a:rPr>
              <a:t>MLP is one of the most commonly used ANN. It consists of one input layer, one or more hidden layers, and one output layer. MLP is also knows as a feed-forward neural network, since the input data travels in one direction, from the input to output layer. The input layer captures the features of a given sample and pass them to the hidden layers. The neurons in the hidden layers use an activation function to produce the output. An activation function is a simple mapping of summed weighted input to the output of the neuron. Tanh, logistic and relu are some of common activation functions to map non-linear data. The output of the neurons is served as input to the neurons in the next layers. The output layer predicts the label of the given sample. Every layer except output layer contains a bias neuron. The output of the bias neuron is always 1. bias neurons are helpful to shift the boundary decision of an activation function to left or right.  Hence, in this way MLP learns a function to map a given input to an output</a:t>
            </a:r>
          </a:p>
          <a:p>
            <a:endParaRPr lang="en-US" sz="1200" i="0" kern="1200" noProof="0" dirty="0">
              <a:solidFill>
                <a:schemeClr val="tx1"/>
              </a:solidFill>
              <a:effectLst/>
              <a:latin typeface="+mn-lt"/>
              <a:ea typeface="+mn-ea"/>
              <a:cs typeface="+mn-cs"/>
            </a:endParaRPr>
          </a:p>
          <a:p>
            <a:endParaRPr lang="en-US" noProof="0" dirty="0"/>
          </a:p>
        </p:txBody>
      </p:sp>
      <p:sp>
        <p:nvSpPr>
          <p:cNvPr id="4" name="Slide Number Placeholder 3"/>
          <p:cNvSpPr>
            <a:spLocks noGrp="1"/>
          </p:cNvSpPr>
          <p:nvPr>
            <p:ph type="sldNum" sz="quarter" idx="5"/>
          </p:nvPr>
        </p:nvSpPr>
        <p:spPr/>
        <p:txBody>
          <a:bodyPr/>
          <a:lstStyle/>
          <a:p>
            <a:fld id="{F24F8FE6-BA31-E949-8A08-61B6C76924AC}" type="slidenum">
              <a:rPr lang="en-US" smtClean="0"/>
              <a:t>9</a:t>
            </a:fld>
            <a:endParaRPr lang="en-US"/>
          </a:p>
        </p:txBody>
      </p:sp>
    </p:spTree>
    <p:extLst>
      <p:ext uri="{BB962C8B-B14F-4D97-AF65-F5344CB8AC3E}">
        <p14:creationId xmlns:p14="http://schemas.microsoft.com/office/powerpoint/2010/main" val="3527182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CAD44-85D1-414E-A0C8-64B4832402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266A83-A958-C642-8775-547D9FC083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92BC35-24F0-F244-9021-2DA1A1009135}"/>
              </a:ext>
            </a:extLst>
          </p:cNvPr>
          <p:cNvSpPr>
            <a:spLocks noGrp="1"/>
          </p:cNvSpPr>
          <p:nvPr>
            <p:ph type="dt" sz="half" idx="10"/>
          </p:nvPr>
        </p:nvSpPr>
        <p:spPr/>
        <p:txBody>
          <a:bodyPr/>
          <a:lstStyle/>
          <a:p>
            <a:fld id="{A1E0E7B3-4C88-B849-812A-A4C9B043E7D3}" type="datetimeFigureOut">
              <a:rPr lang="en-US" smtClean="0"/>
              <a:t>6/5/19</a:t>
            </a:fld>
            <a:endParaRPr lang="en-US"/>
          </a:p>
        </p:txBody>
      </p:sp>
      <p:sp>
        <p:nvSpPr>
          <p:cNvPr id="5" name="Footer Placeholder 4">
            <a:extLst>
              <a:ext uri="{FF2B5EF4-FFF2-40B4-BE49-F238E27FC236}">
                <a16:creationId xmlns:a16="http://schemas.microsoft.com/office/drawing/2014/main" id="{039B0977-6B0A-9342-9385-673C1B1604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366695-C792-8249-9465-68731D23F248}"/>
              </a:ext>
            </a:extLst>
          </p:cNvPr>
          <p:cNvSpPr>
            <a:spLocks noGrp="1"/>
          </p:cNvSpPr>
          <p:nvPr>
            <p:ph type="sldNum" sz="quarter" idx="12"/>
          </p:nvPr>
        </p:nvSpPr>
        <p:spPr/>
        <p:txBody>
          <a:bodyPr/>
          <a:lstStyle/>
          <a:p>
            <a:fld id="{0B2974A6-7E7C-AD43-9C62-43F2981CDDB0}" type="slidenum">
              <a:rPr lang="en-US" smtClean="0"/>
              <a:t>‹#›</a:t>
            </a:fld>
            <a:endParaRPr lang="en-US"/>
          </a:p>
        </p:txBody>
      </p:sp>
    </p:spTree>
    <p:extLst>
      <p:ext uri="{BB962C8B-B14F-4D97-AF65-F5344CB8AC3E}">
        <p14:creationId xmlns:p14="http://schemas.microsoft.com/office/powerpoint/2010/main" val="345050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B8705-733E-414B-9F15-9DC8435C19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8FD5751-0AE9-0B46-9642-C5EB34605D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0BB1DA-7319-7142-BDAF-462DD27CAC99}"/>
              </a:ext>
            </a:extLst>
          </p:cNvPr>
          <p:cNvSpPr>
            <a:spLocks noGrp="1"/>
          </p:cNvSpPr>
          <p:nvPr>
            <p:ph type="dt" sz="half" idx="10"/>
          </p:nvPr>
        </p:nvSpPr>
        <p:spPr/>
        <p:txBody>
          <a:bodyPr/>
          <a:lstStyle/>
          <a:p>
            <a:fld id="{A1E0E7B3-4C88-B849-812A-A4C9B043E7D3}" type="datetimeFigureOut">
              <a:rPr lang="en-US" smtClean="0"/>
              <a:t>6/5/19</a:t>
            </a:fld>
            <a:endParaRPr lang="en-US"/>
          </a:p>
        </p:txBody>
      </p:sp>
      <p:sp>
        <p:nvSpPr>
          <p:cNvPr id="5" name="Footer Placeholder 4">
            <a:extLst>
              <a:ext uri="{FF2B5EF4-FFF2-40B4-BE49-F238E27FC236}">
                <a16:creationId xmlns:a16="http://schemas.microsoft.com/office/drawing/2014/main" id="{F18FB85F-B0E0-6D41-B965-45BB8A3A5C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7D33D3-7055-9741-81B4-34468D58A968}"/>
              </a:ext>
            </a:extLst>
          </p:cNvPr>
          <p:cNvSpPr>
            <a:spLocks noGrp="1"/>
          </p:cNvSpPr>
          <p:nvPr>
            <p:ph type="sldNum" sz="quarter" idx="12"/>
          </p:nvPr>
        </p:nvSpPr>
        <p:spPr/>
        <p:txBody>
          <a:bodyPr/>
          <a:lstStyle/>
          <a:p>
            <a:fld id="{0B2974A6-7E7C-AD43-9C62-43F2981CDDB0}" type="slidenum">
              <a:rPr lang="en-US" smtClean="0"/>
              <a:t>‹#›</a:t>
            </a:fld>
            <a:endParaRPr lang="en-US"/>
          </a:p>
        </p:txBody>
      </p:sp>
    </p:spTree>
    <p:extLst>
      <p:ext uri="{BB962C8B-B14F-4D97-AF65-F5344CB8AC3E}">
        <p14:creationId xmlns:p14="http://schemas.microsoft.com/office/powerpoint/2010/main" val="6987076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EC347E-6B19-1B4C-BD6C-7F814A1032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217890-D16A-124B-9B82-9F461C3EDB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AABCF6-4272-6F48-B492-349874371247}"/>
              </a:ext>
            </a:extLst>
          </p:cNvPr>
          <p:cNvSpPr>
            <a:spLocks noGrp="1"/>
          </p:cNvSpPr>
          <p:nvPr>
            <p:ph type="dt" sz="half" idx="10"/>
          </p:nvPr>
        </p:nvSpPr>
        <p:spPr/>
        <p:txBody>
          <a:bodyPr/>
          <a:lstStyle/>
          <a:p>
            <a:fld id="{A1E0E7B3-4C88-B849-812A-A4C9B043E7D3}" type="datetimeFigureOut">
              <a:rPr lang="en-US" smtClean="0"/>
              <a:t>6/5/19</a:t>
            </a:fld>
            <a:endParaRPr lang="en-US"/>
          </a:p>
        </p:txBody>
      </p:sp>
      <p:sp>
        <p:nvSpPr>
          <p:cNvPr id="5" name="Footer Placeholder 4">
            <a:extLst>
              <a:ext uri="{FF2B5EF4-FFF2-40B4-BE49-F238E27FC236}">
                <a16:creationId xmlns:a16="http://schemas.microsoft.com/office/drawing/2014/main" id="{71DC3C70-8E84-0F40-B15B-1AB0BDBCE8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32F12C-D428-5B42-A080-980EFE9CC892}"/>
              </a:ext>
            </a:extLst>
          </p:cNvPr>
          <p:cNvSpPr>
            <a:spLocks noGrp="1"/>
          </p:cNvSpPr>
          <p:nvPr>
            <p:ph type="sldNum" sz="quarter" idx="12"/>
          </p:nvPr>
        </p:nvSpPr>
        <p:spPr/>
        <p:txBody>
          <a:bodyPr/>
          <a:lstStyle/>
          <a:p>
            <a:fld id="{0B2974A6-7E7C-AD43-9C62-43F2981CDDB0}" type="slidenum">
              <a:rPr lang="en-US" smtClean="0"/>
              <a:t>‹#›</a:t>
            </a:fld>
            <a:endParaRPr lang="en-US"/>
          </a:p>
        </p:txBody>
      </p:sp>
    </p:spTree>
    <p:extLst>
      <p:ext uri="{BB962C8B-B14F-4D97-AF65-F5344CB8AC3E}">
        <p14:creationId xmlns:p14="http://schemas.microsoft.com/office/powerpoint/2010/main" val="17805573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99507802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99C16-03FD-4142-B3EB-980E84727B1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FF6FBB-E540-FA45-8C98-618876E7535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2BB6B9-E3E9-1741-A921-920AAB80363E}"/>
              </a:ext>
            </a:extLst>
          </p:cNvPr>
          <p:cNvSpPr>
            <a:spLocks noGrp="1"/>
          </p:cNvSpPr>
          <p:nvPr>
            <p:ph type="dt" sz="half" idx="10"/>
          </p:nvPr>
        </p:nvSpPr>
        <p:spPr/>
        <p:txBody>
          <a:bodyPr/>
          <a:lstStyle/>
          <a:p>
            <a:fld id="{A1E0E7B3-4C88-B849-812A-A4C9B043E7D3}" type="datetimeFigureOut">
              <a:rPr lang="en-US" smtClean="0"/>
              <a:t>6/5/19</a:t>
            </a:fld>
            <a:endParaRPr lang="en-US"/>
          </a:p>
        </p:txBody>
      </p:sp>
      <p:sp>
        <p:nvSpPr>
          <p:cNvPr id="5" name="Footer Placeholder 4">
            <a:extLst>
              <a:ext uri="{FF2B5EF4-FFF2-40B4-BE49-F238E27FC236}">
                <a16:creationId xmlns:a16="http://schemas.microsoft.com/office/drawing/2014/main" id="{F6EB92B1-02B2-614F-BBCF-5B53730FB4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44ABF1-039B-E441-848E-F4F12F9F9091}"/>
              </a:ext>
            </a:extLst>
          </p:cNvPr>
          <p:cNvSpPr>
            <a:spLocks noGrp="1"/>
          </p:cNvSpPr>
          <p:nvPr>
            <p:ph type="sldNum" sz="quarter" idx="12"/>
          </p:nvPr>
        </p:nvSpPr>
        <p:spPr/>
        <p:txBody>
          <a:bodyPr/>
          <a:lstStyle/>
          <a:p>
            <a:fld id="{0B2974A6-7E7C-AD43-9C62-43F2981CDDB0}" type="slidenum">
              <a:rPr lang="en-US" smtClean="0"/>
              <a:t>‹#›</a:t>
            </a:fld>
            <a:endParaRPr lang="en-US"/>
          </a:p>
        </p:txBody>
      </p:sp>
    </p:spTree>
    <p:extLst>
      <p:ext uri="{BB962C8B-B14F-4D97-AF65-F5344CB8AC3E}">
        <p14:creationId xmlns:p14="http://schemas.microsoft.com/office/powerpoint/2010/main" val="3518961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D8C9F-AEE3-7748-8D32-97B69B1DEA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AD4C42F-959B-614E-A667-AE3B56CFA3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580020-DC35-624D-ACD9-43AC2129D28E}"/>
              </a:ext>
            </a:extLst>
          </p:cNvPr>
          <p:cNvSpPr>
            <a:spLocks noGrp="1"/>
          </p:cNvSpPr>
          <p:nvPr>
            <p:ph type="dt" sz="half" idx="10"/>
          </p:nvPr>
        </p:nvSpPr>
        <p:spPr/>
        <p:txBody>
          <a:bodyPr/>
          <a:lstStyle/>
          <a:p>
            <a:fld id="{A1E0E7B3-4C88-B849-812A-A4C9B043E7D3}" type="datetimeFigureOut">
              <a:rPr lang="en-US" smtClean="0"/>
              <a:t>6/5/19</a:t>
            </a:fld>
            <a:endParaRPr lang="en-US"/>
          </a:p>
        </p:txBody>
      </p:sp>
      <p:sp>
        <p:nvSpPr>
          <p:cNvPr id="5" name="Footer Placeholder 4">
            <a:extLst>
              <a:ext uri="{FF2B5EF4-FFF2-40B4-BE49-F238E27FC236}">
                <a16:creationId xmlns:a16="http://schemas.microsoft.com/office/drawing/2014/main" id="{5729899F-D108-014A-913E-413AAB8CE7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16EADD-F95A-3745-A591-AF70FB1A937B}"/>
              </a:ext>
            </a:extLst>
          </p:cNvPr>
          <p:cNvSpPr>
            <a:spLocks noGrp="1"/>
          </p:cNvSpPr>
          <p:nvPr>
            <p:ph type="sldNum" sz="quarter" idx="12"/>
          </p:nvPr>
        </p:nvSpPr>
        <p:spPr/>
        <p:txBody>
          <a:bodyPr/>
          <a:lstStyle/>
          <a:p>
            <a:fld id="{0B2974A6-7E7C-AD43-9C62-43F2981CDDB0}" type="slidenum">
              <a:rPr lang="en-US" smtClean="0"/>
              <a:t>‹#›</a:t>
            </a:fld>
            <a:endParaRPr lang="en-US"/>
          </a:p>
        </p:txBody>
      </p:sp>
    </p:spTree>
    <p:extLst>
      <p:ext uri="{BB962C8B-B14F-4D97-AF65-F5344CB8AC3E}">
        <p14:creationId xmlns:p14="http://schemas.microsoft.com/office/powerpoint/2010/main" val="2458513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A9726-B679-0D47-80DF-77AB35313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02DB06-62B4-154A-B323-12CC7BE323D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B982EBD-039F-4A43-ADF4-22B99555169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E73D50-D0EC-D647-B7D7-F70642EDDA21}"/>
              </a:ext>
            </a:extLst>
          </p:cNvPr>
          <p:cNvSpPr>
            <a:spLocks noGrp="1"/>
          </p:cNvSpPr>
          <p:nvPr>
            <p:ph type="dt" sz="half" idx="10"/>
          </p:nvPr>
        </p:nvSpPr>
        <p:spPr/>
        <p:txBody>
          <a:bodyPr/>
          <a:lstStyle/>
          <a:p>
            <a:fld id="{A1E0E7B3-4C88-B849-812A-A4C9B043E7D3}" type="datetimeFigureOut">
              <a:rPr lang="en-US" smtClean="0"/>
              <a:t>6/5/19</a:t>
            </a:fld>
            <a:endParaRPr lang="en-US"/>
          </a:p>
        </p:txBody>
      </p:sp>
      <p:sp>
        <p:nvSpPr>
          <p:cNvPr id="6" name="Footer Placeholder 5">
            <a:extLst>
              <a:ext uri="{FF2B5EF4-FFF2-40B4-BE49-F238E27FC236}">
                <a16:creationId xmlns:a16="http://schemas.microsoft.com/office/drawing/2014/main" id="{6F14CED3-CF37-4049-AC51-784CC7E4E1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D80F03-9026-034C-BAB7-D50AFA9D13AD}"/>
              </a:ext>
            </a:extLst>
          </p:cNvPr>
          <p:cNvSpPr>
            <a:spLocks noGrp="1"/>
          </p:cNvSpPr>
          <p:nvPr>
            <p:ph type="sldNum" sz="quarter" idx="12"/>
          </p:nvPr>
        </p:nvSpPr>
        <p:spPr/>
        <p:txBody>
          <a:bodyPr/>
          <a:lstStyle/>
          <a:p>
            <a:fld id="{0B2974A6-7E7C-AD43-9C62-43F2981CDDB0}" type="slidenum">
              <a:rPr lang="en-US" smtClean="0"/>
              <a:t>‹#›</a:t>
            </a:fld>
            <a:endParaRPr lang="en-US"/>
          </a:p>
        </p:txBody>
      </p:sp>
    </p:spTree>
    <p:extLst>
      <p:ext uri="{BB962C8B-B14F-4D97-AF65-F5344CB8AC3E}">
        <p14:creationId xmlns:p14="http://schemas.microsoft.com/office/powerpoint/2010/main" val="1565795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7B9C1-E0C9-984F-AE60-86696D10CB6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EB88A52-02C2-3A4F-B3D8-883C98D22A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4C52E3-D94E-6349-A2E8-3A855F1A77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DCA8DC-6E48-9442-81B4-F449E37AE8D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4B026F-865E-E448-AEB8-0BDCE3D9648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F73360-AF6E-924E-BD04-A2691080349D}"/>
              </a:ext>
            </a:extLst>
          </p:cNvPr>
          <p:cNvSpPr>
            <a:spLocks noGrp="1"/>
          </p:cNvSpPr>
          <p:nvPr>
            <p:ph type="dt" sz="half" idx="10"/>
          </p:nvPr>
        </p:nvSpPr>
        <p:spPr/>
        <p:txBody>
          <a:bodyPr/>
          <a:lstStyle/>
          <a:p>
            <a:fld id="{A1E0E7B3-4C88-B849-812A-A4C9B043E7D3}" type="datetimeFigureOut">
              <a:rPr lang="en-US" smtClean="0"/>
              <a:t>6/5/19</a:t>
            </a:fld>
            <a:endParaRPr lang="en-US"/>
          </a:p>
        </p:txBody>
      </p:sp>
      <p:sp>
        <p:nvSpPr>
          <p:cNvPr id="8" name="Footer Placeholder 7">
            <a:extLst>
              <a:ext uri="{FF2B5EF4-FFF2-40B4-BE49-F238E27FC236}">
                <a16:creationId xmlns:a16="http://schemas.microsoft.com/office/drawing/2014/main" id="{9E61590C-677B-2345-A751-04B9B83CC4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8CE2601-9F7E-3540-BE78-47FB1F6B6031}"/>
              </a:ext>
            </a:extLst>
          </p:cNvPr>
          <p:cNvSpPr>
            <a:spLocks noGrp="1"/>
          </p:cNvSpPr>
          <p:nvPr>
            <p:ph type="sldNum" sz="quarter" idx="12"/>
          </p:nvPr>
        </p:nvSpPr>
        <p:spPr/>
        <p:txBody>
          <a:bodyPr/>
          <a:lstStyle/>
          <a:p>
            <a:fld id="{0B2974A6-7E7C-AD43-9C62-43F2981CDDB0}" type="slidenum">
              <a:rPr lang="en-US" smtClean="0"/>
              <a:t>‹#›</a:t>
            </a:fld>
            <a:endParaRPr lang="en-US"/>
          </a:p>
        </p:txBody>
      </p:sp>
    </p:spTree>
    <p:extLst>
      <p:ext uri="{BB962C8B-B14F-4D97-AF65-F5344CB8AC3E}">
        <p14:creationId xmlns:p14="http://schemas.microsoft.com/office/powerpoint/2010/main" val="2677000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F83C0-8647-3C46-8199-C2BFA95DD6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C0CE9E-5880-0B46-B018-B664046D5D30}"/>
              </a:ext>
            </a:extLst>
          </p:cNvPr>
          <p:cNvSpPr>
            <a:spLocks noGrp="1"/>
          </p:cNvSpPr>
          <p:nvPr>
            <p:ph type="dt" sz="half" idx="10"/>
          </p:nvPr>
        </p:nvSpPr>
        <p:spPr/>
        <p:txBody>
          <a:bodyPr/>
          <a:lstStyle/>
          <a:p>
            <a:fld id="{A1E0E7B3-4C88-B849-812A-A4C9B043E7D3}" type="datetimeFigureOut">
              <a:rPr lang="en-US" smtClean="0"/>
              <a:t>6/5/19</a:t>
            </a:fld>
            <a:endParaRPr lang="en-US"/>
          </a:p>
        </p:txBody>
      </p:sp>
      <p:sp>
        <p:nvSpPr>
          <p:cNvPr id="4" name="Footer Placeholder 3">
            <a:extLst>
              <a:ext uri="{FF2B5EF4-FFF2-40B4-BE49-F238E27FC236}">
                <a16:creationId xmlns:a16="http://schemas.microsoft.com/office/drawing/2014/main" id="{C9C2B821-1F1E-674C-A910-14DACC42778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C592C1-40C8-584D-BB90-F27E46A957E2}"/>
              </a:ext>
            </a:extLst>
          </p:cNvPr>
          <p:cNvSpPr>
            <a:spLocks noGrp="1"/>
          </p:cNvSpPr>
          <p:nvPr>
            <p:ph type="sldNum" sz="quarter" idx="12"/>
          </p:nvPr>
        </p:nvSpPr>
        <p:spPr/>
        <p:txBody>
          <a:bodyPr/>
          <a:lstStyle/>
          <a:p>
            <a:fld id="{0B2974A6-7E7C-AD43-9C62-43F2981CDDB0}" type="slidenum">
              <a:rPr lang="en-US" smtClean="0"/>
              <a:t>‹#›</a:t>
            </a:fld>
            <a:endParaRPr lang="en-US"/>
          </a:p>
        </p:txBody>
      </p:sp>
    </p:spTree>
    <p:extLst>
      <p:ext uri="{BB962C8B-B14F-4D97-AF65-F5344CB8AC3E}">
        <p14:creationId xmlns:p14="http://schemas.microsoft.com/office/powerpoint/2010/main" val="1663306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8778AC-5E61-0847-B226-4D91DFD37080}"/>
              </a:ext>
            </a:extLst>
          </p:cNvPr>
          <p:cNvSpPr>
            <a:spLocks noGrp="1"/>
          </p:cNvSpPr>
          <p:nvPr>
            <p:ph type="dt" sz="half" idx="10"/>
          </p:nvPr>
        </p:nvSpPr>
        <p:spPr/>
        <p:txBody>
          <a:bodyPr/>
          <a:lstStyle/>
          <a:p>
            <a:fld id="{A1E0E7B3-4C88-B849-812A-A4C9B043E7D3}" type="datetimeFigureOut">
              <a:rPr lang="en-US" smtClean="0"/>
              <a:t>6/5/19</a:t>
            </a:fld>
            <a:endParaRPr lang="en-US"/>
          </a:p>
        </p:txBody>
      </p:sp>
      <p:sp>
        <p:nvSpPr>
          <p:cNvPr id="3" name="Footer Placeholder 2">
            <a:extLst>
              <a:ext uri="{FF2B5EF4-FFF2-40B4-BE49-F238E27FC236}">
                <a16:creationId xmlns:a16="http://schemas.microsoft.com/office/drawing/2014/main" id="{44E37E9D-0958-3347-AD29-6F2FE7FE6B6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B36137D-8C58-2F4C-95CD-433A8486C1D5}"/>
              </a:ext>
            </a:extLst>
          </p:cNvPr>
          <p:cNvSpPr>
            <a:spLocks noGrp="1"/>
          </p:cNvSpPr>
          <p:nvPr>
            <p:ph type="sldNum" sz="quarter" idx="12"/>
          </p:nvPr>
        </p:nvSpPr>
        <p:spPr/>
        <p:txBody>
          <a:bodyPr/>
          <a:lstStyle/>
          <a:p>
            <a:fld id="{0B2974A6-7E7C-AD43-9C62-43F2981CDDB0}" type="slidenum">
              <a:rPr lang="en-US" smtClean="0"/>
              <a:t>‹#›</a:t>
            </a:fld>
            <a:endParaRPr lang="en-US"/>
          </a:p>
        </p:txBody>
      </p:sp>
    </p:spTree>
    <p:extLst>
      <p:ext uri="{BB962C8B-B14F-4D97-AF65-F5344CB8AC3E}">
        <p14:creationId xmlns:p14="http://schemas.microsoft.com/office/powerpoint/2010/main" val="4205869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61B58-3DF6-D943-9F22-5310ECC19D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B4F7C4A-F46B-3F46-9B03-6D9EC85419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41B2E24-649E-4B47-B22E-C8D54A629F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AA929B-00F6-FB4A-A217-10436F6D91D0}"/>
              </a:ext>
            </a:extLst>
          </p:cNvPr>
          <p:cNvSpPr>
            <a:spLocks noGrp="1"/>
          </p:cNvSpPr>
          <p:nvPr>
            <p:ph type="dt" sz="half" idx="10"/>
          </p:nvPr>
        </p:nvSpPr>
        <p:spPr/>
        <p:txBody>
          <a:bodyPr/>
          <a:lstStyle/>
          <a:p>
            <a:fld id="{A1E0E7B3-4C88-B849-812A-A4C9B043E7D3}" type="datetimeFigureOut">
              <a:rPr lang="en-US" smtClean="0"/>
              <a:t>6/5/19</a:t>
            </a:fld>
            <a:endParaRPr lang="en-US"/>
          </a:p>
        </p:txBody>
      </p:sp>
      <p:sp>
        <p:nvSpPr>
          <p:cNvPr id="6" name="Footer Placeholder 5">
            <a:extLst>
              <a:ext uri="{FF2B5EF4-FFF2-40B4-BE49-F238E27FC236}">
                <a16:creationId xmlns:a16="http://schemas.microsoft.com/office/drawing/2014/main" id="{97672460-6179-724F-97A1-F6AF68EDD2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80931E-69BD-384D-80AB-B4456F6A5B8D}"/>
              </a:ext>
            </a:extLst>
          </p:cNvPr>
          <p:cNvSpPr>
            <a:spLocks noGrp="1"/>
          </p:cNvSpPr>
          <p:nvPr>
            <p:ph type="sldNum" sz="quarter" idx="12"/>
          </p:nvPr>
        </p:nvSpPr>
        <p:spPr/>
        <p:txBody>
          <a:bodyPr/>
          <a:lstStyle/>
          <a:p>
            <a:fld id="{0B2974A6-7E7C-AD43-9C62-43F2981CDDB0}" type="slidenum">
              <a:rPr lang="en-US" smtClean="0"/>
              <a:t>‹#›</a:t>
            </a:fld>
            <a:endParaRPr lang="en-US"/>
          </a:p>
        </p:txBody>
      </p:sp>
    </p:spTree>
    <p:extLst>
      <p:ext uri="{BB962C8B-B14F-4D97-AF65-F5344CB8AC3E}">
        <p14:creationId xmlns:p14="http://schemas.microsoft.com/office/powerpoint/2010/main" val="3625237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AB96A-2C6F-6F47-AC0D-B03809B927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19F13B0-3282-AC45-A0FF-BE293D3D34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855E693-3165-A94A-B598-EE2FB24E1F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03CC93-2E00-4E40-93BC-C450E402821D}"/>
              </a:ext>
            </a:extLst>
          </p:cNvPr>
          <p:cNvSpPr>
            <a:spLocks noGrp="1"/>
          </p:cNvSpPr>
          <p:nvPr>
            <p:ph type="dt" sz="half" idx="10"/>
          </p:nvPr>
        </p:nvSpPr>
        <p:spPr/>
        <p:txBody>
          <a:bodyPr/>
          <a:lstStyle/>
          <a:p>
            <a:fld id="{A1E0E7B3-4C88-B849-812A-A4C9B043E7D3}" type="datetimeFigureOut">
              <a:rPr lang="en-US" smtClean="0"/>
              <a:t>6/5/19</a:t>
            </a:fld>
            <a:endParaRPr lang="en-US"/>
          </a:p>
        </p:txBody>
      </p:sp>
      <p:sp>
        <p:nvSpPr>
          <p:cNvPr id="6" name="Footer Placeholder 5">
            <a:extLst>
              <a:ext uri="{FF2B5EF4-FFF2-40B4-BE49-F238E27FC236}">
                <a16:creationId xmlns:a16="http://schemas.microsoft.com/office/drawing/2014/main" id="{63E9B7BB-978B-E744-809A-07EF0602CB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DE26DB-FB91-7E45-8B8D-D6D69933895C}"/>
              </a:ext>
            </a:extLst>
          </p:cNvPr>
          <p:cNvSpPr>
            <a:spLocks noGrp="1"/>
          </p:cNvSpPr>
          <p:nvPr>
            <p:ph type="sldNum" sz="quarter" idx="12"/>
          </p:nvPr>
        </p:nvSpPr>
        <p:spPr/>
        <p:txBody>
          <a:bodyPr/>
          <a:lstStyle/>
          <a:p>
            <a:fld id="{0B2974A6-7E7C-AD43-9C62-43F2981CDDB0}" type="slidenum">
              <a:rPr lang="en-US" smtClean="0"/>
              <a:t>‹#›</a:t>
            </a:fld>
            <a:endParaRPr lang="en-US"/>
          </a:p>
        </p:txBody>
      </p:sp>
    </p:spTree>
    <p:extLst>
      <p:ext uri="{BB962C8B-B14F-4D97-AF65-F5344CB8AC3E}">
        <p14:creationId xmlns:p14="http://schemas.microsoft.com/office/powerpoint/2010/main" val="706496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4764DF-8FF8-304C-B007-0E64970F2D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D254-D880-5447-8922-769E3F3204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5FF65F-90FA-D449-BA45-1317C16C9A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E0E7B3-4C88-B849-812A-A4C9B043E7D3}" type="datetimeFigureOut">
              <a:rPr lang="en-US" smtClean="0"/>
              <a:t>6/5/19</a:t>
            </a:fld>
            <a:endParaRPr lang="en-US"/>
          </a:p>
        </p:txBody>
      </p:sp>
      <p:sp>
        <p:nvSpPr>
          <p:cNvPr id="5" name="Footer Placeholder 4">
            <a:extLst>
              <a:ext uri="{FF2B5EF4-FFF2-40B4-BE49-F238E27FC236}">
                <a16:creationId xmlns:a16="http://schemas.microsoft.com/office/drawing/2014/main" id="{C4765C80-B287-6048-9C0F-FDC666E0A2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E20305-CD65-4246-9AD7-FDEF3C9BF2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2974A6-7E7C-AD43-9C62-43F2981CDDB0}" type="slidenum">
              <a:rPr lang="en-US" smtClean="0"/>
              <a:t>‹#›</a:t>
            </a:fld>
            <a:endParaRPr lang="en-US"/>
          </a:p>
        </p:txBody>
      </p:sp>
    </p:spTree>
    <p:extLst>
      <p:ext uri="{BB962C8B-B14F-4D97-AF65-F5344CB8AC3E}">
        <p14:creationId xmlns:p14="http://schemas.microsoft.com/office/powerpoint/2010/main" val="19258264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8.emf"/></Relationships>
</file>

<file path=ppt/slides/_rels/slide1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emf"/><Relationship Id="rId4" Type="http://schemas.openxmlformats.org/officeDocument/2006/relationships/image" Target="../media/image8.emf"/></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emf"/><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Applying Machine Learning to Reduce the Adaptation Space in Self-Adaptive Systems"/>
          <p:cNvSpPr txBox="1">
            <a:spLocks noGrp="1"/>
          </p:cNvSpPr>
          <p:nvPr>
            <p:ph type="ctrTitle"/>
          </p:nvPr>
        </p:nvSpPr>
        <p:spPr>
          <a:xfrm>
            <a:off x="878774" y="946547"/>
            <a:ext cx="10545288" cy="1547271"/>
          </a:xfrm>
          <a:prstGeom prst="rect">
            <a:avLst/>
          </a:prstGeom>
        </p:spPr>
        <p:txBody>
          <a:bodyPr>
            <a:normAutofit/>
          </a:bodyPr>
          <a:lstStyle>
            <a:lvl1pPr>
              <a:defRPr sz="5000"/>
            </a:lvl1pPr>
          </a:lstStyle>
          <a:p>
            <a:r>
              <a:rPr lang="en-US" sz="3600" b="1" dirty="0">
                <a:ea typeface="Helvetica Neue" panose="02000503000000020004" pitchFamily="2" charset="0"/>
                <a:cs typeface="Helvetica Neue" panose="02000503000000020004" pitchFamily="2" charset="0"/>
              </a:rPr>
              <a:t>Applying Artificial Neural Networks to Reduce the Adaptation Space in Self-Adaptive Systems</a:t>
            </a:r>
          </a:p>
        </p:txBody>
      </p:sp>
      <p:sp>
        <p:nvSpPr>
          <p:cNvPr id="120" name="- an exploratory work"/>
          <p:cNvSpPr txBox="1">
            <a:spLocks noGrp="1"/>
          </p:cNvSpPr>
          <p:nvPr>
            <p:ph type="subTitle" sz="quarter" idx="1"/>
          </p:nvPr>
        </p:nvSpPr>
        <p:spPr>
          <a:xfrm>
            <a:off x="3870723" y="2634258"/>
            <a:ext cx="4561390" cy="794742"/>
          </a:xfrm>
          <a:prstGeom prst="rect">
            <a:avLst/>
          </a:prstGeom>
        </p:spPr>
        <p:txBody>
          <a:bodyPr>
            <a:noAutofit/>
          </a:bodyPr>
          <a:lstStyle>
            <a:lvl1pPr>
              <a:defRPr i="1"/>
            </a:lvl1pPr>
          </a:lstStyle>
          <a:p>
            <a:r>
              <a:rPr sz="3200" dirty="0">
                <a:ea typeface="Helvetica Neue" panose="02000503000000020004" pitchFamily="2" charset="0"/>
                <a:cs typeface="Helvetica Neue" panose="02000503000000020004" pitchFamily="2" charset="0"/>
              </a:rPr>
              <a:t>- an exploratory work</a:t>
            </a:r>
          </a:p>
        </p:txBody>
      </p:sp>
      <p:sp>
        <p:nvSpPr>
          <p:cNvPr id="2" name="TextBox 1">
            <a:extLst>
              <a:ext uri="{FF2B5EF4-FFF2-40B4-BE49-F238E27FC236}">
                <a16:creationId xmlns:a16="http://schemas.microsoft.com/office/drawing/2014/main" id="{AB1A362D-50AC-4D47-82CC-0E28C4E61AD0}"/>
              </a:ext>
            </a:extLst>
          </p:cNvPr>
          <p:cNvSpPr txBox="1"/>
          <p:nvPr/>
        </p:nvSpPr>
        <p:spPr>
          <a:xfrm>
            <a:off x="3870723" y="4800679"/>
            <a:ext cx="4561390" cy="8107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ctr" defTabSz="410751" hangingPunct="0"/>
            <a:r>
              <a:rPr lang="en-US" sz="2400" dirty="0">
                <a:solidFill>
                  <a:srgbClr val="000000"/>
                </a:solidFill>
                <a:ea typeface="Helvetica Neue" panose="02000503000000020004" pitchFamily="2" charset="0"/>
                <a:cs typeface="Helvetica Neue" panose="02000503000000020004" pitchFamily="2" charset="0"/>
                <a:sym typeface="Helvetica Neue"/>
              </a:rPr>
              <a:t>Author: Sarpreet Singh Buttar</a:t>
            </a:r>
          </a:p>
          <a:p>
            <a:pPr algn="ctr" defTabSz="410751" hangingPunct="0"/>
            <a:r>
              <a:rPr lang="en-US" sz="2400" dirty="0">
                <a:solidFill>
                  <a:srgbClr val="000000"/>
                </a:solidFill>
                <a:ea typeface="Helvetica Neue" panose="02000503000000020004" pitchFamily="2" charset="0"/>
                <a:cs typeface="Helvetica Neue" panose="02000503000000020004" pitchFamily="2" charset="0"/>
                <a:sym typeface="Helvetica Neue"/>
              </a:rPr>
              <a:t>Supervisor: Prof. Danny </a:t>
            </a:r>
            <a:r>
              <a:rPr lang="en-US" sz="2400" dirty="0" err="1">
                <a:solidFill>
                  <a:srgbClr val="000000"/>
                </a:solidFill>
                <a:ea typeface="Helvetica Neue" panose="02000503000000020004" pitchFamily="2" charset="0"/>
                <a:cs typeface="Helvetica Neue" panose="02000503000000020004" pitchFamily="2" charset="0"/>
                <a:sym typeface="Helvetica Neue"/>
              </a:rPr>
              <a:t>Weyns</a:t>
            </a:r>
            <a:endParaRPr lang="en-US" sz="2400" dirty="0">
              <a:solidFill>
                <a:srgbClr val="000000"/>
              </a:solidFill>
              <a:ea typeface="Helvetica Neue" panose="02000503000000020004" pitchFamily="2" charset="0"/>
              <a:cs typeface="Helvetica Neue" panose="02000503000000020004" pitchFamily="2" charset="0"/>
              <a:sym typeface="Helvetica Neue"/>
            </a:endParaRPr>
          </a:p>
        </p:txBody>
      </p:sp>
    </p:spTree>
    <p:extLst>
      <p:ext uri="{BB962C8B-B14F-4D97-AF65-F5344CB8AC3E}">
        <p14:creationId xmlns:p14="http://schemas.microsoft.com/office/powerpoint/2010/main" val="3848273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81768-4BF1-5E4B-9167-0160AC89B884}"/>
              </a:ext>
            </a:extLst>
          </p:cNvPr>
          <p:cNvSpPr>
            <a:spLocks noGrp="1"/>
          </p:cNvSpPr>
          <p:nvPr>
            <p:ph type="title"/>
          </p:nvPr>
        </p:nvSpPr>
        <p:spPr>
          <a:xfrm>
            <a:off x="839788" y="457200"/>
            <a:ext cx="10512424" cy="808892"/>
          </a:xfrm>
        </p:spPr>
        <p:txBody>
          <a:bodyPr anchor="ctr">
            <a:normAutofit/>
          </a:bodyPr>
          <a:lstStyle/>
          <a:p>
            <a:pPr algn="ctr"/>
            <a:r>
              <a:rPr lang="en-US" sz="2800" dirty="0">
                <a:ea typeface="Helvetica Neue" panose="02000503000000020004" pitchFamily="2" charset="0"/>
                <a:cs typeface="Helvetica Neue" panose="02000503000000020004" pitchFamily="2" charset="0"/>
              </a:rPr>
              <a:t>Our Learning Approach</a:t>
            </a:r>
          </a:p>
        </p:txBody>
      </p:sp>
      <p:pic>
        <p:nvPicPr>
          <p:cNvPr id="5" name="Content Placeholder 4">
            <a:extLst>
              <a:ext uri="{FF2B5EF4-FFF2-40B4-BE49-F238E27FC236}">
                <a16:creationId xmlns:a16="http://schemas.microsoft.com/office/drawing/2014/main" id="{6E7873D1-8741-994A-8A6A-B4FB81E70A28}"/>
              </a:ext>
            </a:extLst>
          </p:cNvPr>
          <p:cNvPicPr>
            <a:picLocks noGrp="1" noChangeAspect="1"/>
          </p:cNvPicPr>
          <p:nvPr>
            <p:ph idx="1"/>
          </p:nvPr>
        </p:nvPicPr>
        <p:blipFill>
          <a:blip r:embed="rId3"/>
          <a:stretch/>
        </p:blipFill>
        <p:spPr>
          <a:xfrm>
            <a:off x="5180012" y="1663505"/>
            <a:ext cx="6172200" cy="3788533"/>
          </a:xfrm>
        </p:spPr>
      </p:pic>
      <p:sp>
        <p:nvSpPr>
          <p:cNvPr id="8" name="Text Placeholder 7">
            <a:extLst>
              <a:ext uri="{FF2B5EF4-FFF2-40B4-BE49-F238E27FC236}">
                <a16:creationId xmlns:a16="http://schemas.microsoft.com/office/drawing/2014/main" id="{88B87847-36E0-D04E-9C3D-7151A38EA0F0}"/>
              </a:ext>
            </a:extLst>
          </p:cNvPr>
          <p:cNvSpPr>
            <a:spLocks noGrp="1"/>
          </p:cNvSpPr>
          <p:nvPr>
            <p:ph type="body" sz="half" idx="2"/>
          </p:nvPr>
        </p:nvSpPr>
        <p:spPr>
          <a:xfrm>
            <a:off x="839788" y="1663505"/>
            <a:ext cx="4340224" cy="4205483"/>
          </a:xfrm>
        </p:spPr>
        <p:txBody>
          <a:bodyPr>
            <a:normAutofit/>
          </a:bodyPr>
          <a:lstStyle/>
          <a:p>
            <a:pPr marL="342900" indent="-342900">
              <a:buFont typeface="Arial" panose="020B0604020202020204" pitchFamily="34" charset="0"/>
              <a:buChar char="•"/>
            </a:pPr>
            <a:r>
              <a:rPr lang="en-US" sz="2000" dirty="0"/>
              <a:t>Embeds machine learner component in managing system</a:t>
            </a:r>
          </a:p>
          <a:p>
            <a:pPr marL="342900" indent="-342900">
              <a:buFont typeface="Arial" panose="020B0604020202020204" pitchFamily="34" charset="0"/>
              <a:buChar char="•"/>
            </a:pPr>
            <a:r>
              <a:rPr lang="en-US" sz="2000" dirty="0"/>
              <a:t>Monitor, planner &amp; executor work the same</a:t>
            </a:r>
          </a:p>
          <a:p>
            <a:pPr marL="342900" indent="-342900">
              <a:buFont typeface="Arial" panose="020B0604020202020204" pitchFamily="34" charset="0"/>
              <a:buChar char="•"/>
            </a:pPr>
            <a:r>
              <a:rPr lang="en-US" sz="2000" dirty="0"/>
              <a:t>Analyzer is connected with a machine learner &amp; model checker</a:t>
            </a:r>
          </a:p>
          <a:p>
            <a:pPr marL="342900" indent="-342900">
              <a:buFont typeface="Arial" panose="020B0604020202020204" pitchFamily="34" charset="0"/>
              <a:buChar char="•"/>
            </a:pPr>
            <a:r>
              <a:rPr lang="en-US" sz="2000" dirty="0"/>
              <a:t>Machine learner selects relevant adaptation options</a:t>
            </a:r>
          </a:p>
          <a:p>
            <a:pPr marL="342900" indent="-342900">
              <a:buFont typeface="Arial" panose="020B0604020202020204" pitchFamily="34" charset="0"/>
              <a:buChar char="•"/>
            </a:pPr>
            <a:r>
              <a:rPr lang="en-US" sz="2000" dirty="0"/>
              <a:t>Model checker verifies relevant adaptation options</a:t>
            </a:r>
          </a:p>
          <a:p>
            <a:pPr marL="342900" indent="-342900">
              <a:buFont typeface="Arial" panose="020B0604020202020204" pitchFamily="34" charset="0"/>
              <a:buChar char="•"/>
            </a:pPr>
            <a:endParaRPr lang="en-US" sz="2000" dirty="0"/>
          </a:p>
        </p:txBody>
      </p:sp>
    </p:spTree>
    <p:extLst>
      <p:ext uri="{BB962C8B-B14F-4D97-AF65-F5344CB8AC3E}">
        <p14:creationId xmlns:p14="http://schemas.microsoft.com/office/powerpoint/2010/main" val="9213415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77843-D1C8-2040-B80C-ADB3811F94F0}"/>
              </a:ext>
            </a:extLst>
          </p:cNvPr>
          <p:cNvSpPr>
            <a:spLocks noGrp="1"/>
          </p:cNvSpPr>
          <p:nvPr>
            <p:ph type="title"/>
          </p:nvPr>
        </p:nvSpPr>
        <p:spPr>
          <a:xfrm>
            <a:off x="839788" y="249382"/>
            <a:ext cx="10515600" cy="617518"/>
          </a:xfrm>
        </p:spPr>
        <p:txBody>
          <a:bodyPr>
            <a:normAutofit/>
          </a:bodyPr>
          <a:lstStyle/>
          <a:p>
            <a:pPr algn="ctr"/>
            <a:r>
              <a:rPr lang="en-US" sz="2800" dirty="0" err="1">
                <a:ea typeface="Helvetica Neue" panose="02000503000000020004" pitchFamily="2" charset="0"/>
                <a:cs typeface="Helvetica Neue" panose="02000503000000020004" pitchFamily="2" charset="0"/>
              </a:rPr>
              <a:t>DeltaIoT</a:t>
            </a:r>
            <a:r>
              <a:rPr lang="en-US" sz="2800" dirty="0">
                <a:ea typeface="Helvetica Neue" panose="02000503000000020004" pitchFamily="2" charset="0"/>
                <a:cs typeface="Helvetica Neue" panose="02000503000000020004" pitchFamily="2" charset="0"/>
              </a:rPr>
              <a:t>: An Internet of Things System</a:t>
            </a:r>
          </a:p>
        </p:txBody>
      </p:sp>
      <p:sp>
        <p:nvSpPr>
          <p:cNvPr id="3" name="Text Placeholder 2">
            <a:extLst>
              <a:ext uri="{FF2B5EF4-FFF2-40B4-BE49-F238E27FC236}">
                <a16:creationId xmlns:a16="http://schemas.microsoft.com/office/drawing/2014/main" id="{5421B990-DC22-5149-B48C-3E363811D215}"/>
              </a:ext>
            </a:extLst>
          </p:cNvPr>
          <p:cNvSpPr>
            <a:spLocks noGrp="1"/>
          </p:cNvSpPr>
          <p:nvPr>
            <p:ph type="body" idx="1"/>
          </p:nvPr>
        </p:nvSpPr>
        <p:spPr>
          <a:xfrm>
            <a:off x="543673" y="5160209"/>
            <a:ext cx="5157787" cy="1397239"/>
          </a:xfrm>
        </p:spPr>
        <p:txBody>
          <a:bodyPr anchor="t">
            <a:noAutofit/>
          </a:bodyPr>
          <a:lstStyle/>
          <a:p>
            <a:r>
              <a:rPr lang="en-US" sz="1900" b="0" dirty="0">
                <a:ea typeface="Helvetica Neue" panose="02000503000000020004" pitchFamily="2" charset="0"/>
                <a:cs typeface="Helvetica Neue" panose="02000503000000020004" pitchFamily="2" charset="0"/>
              </a:rPr>
              <a:t>Adaptation Goals:</a:t>
            </a:r>
          </a:p>
          <a:p>
            <a:pPr marL="457200" indent="-457200">
              <a:buFont typeface="+mj-lt"/>
              <a:buAutoNum type="arabicPeriod"/>
            </a:pPr>
            <a:r>
              <a:rPr lang="en-US" sz="1900" b="0" dirty="0">
                <a:ea typeface="Helvetica Neue" panose="02000503000000020004" pitchFamily="2" charset="0"/>
                <a:cs typeface="Helvetica Neue" panose="02000503000000020004" pitchFamily="2" charset="0"/>
              </a:rPr>
              <a:t>Average packet loss &lt; 10%</a:t>
            </a:r>
          </a:p>
          <a:p>
            <a:pPr marL="457200" indent="-457200">
              <a:buFont typeface="+mj-lt"/>
              <a:buAutoNum type="arabicPeriod"/>
            </a:pPr>
            <a:r>
              <a:rPr lang="en-US" sz="1900" b="0" dirty="0">
                <a:ea typeface="Helvetica Neue" panose="02000503000000020004" pitchFamily="2" charset="0"/>
                <a:cs typeface="Helvetica Neue" panose="02000503000000020004" pitchFamily="2" charset="0"/>
              </a:rPr>
              <a:t>Average latency &lt; 5%</a:t>
            </a:r>
          </a:p>
          <a:p>
            <a:pPr marL="457200" indent="-457200">
              <a:buFont typeface="+mj-lt"/>
              <a:buAutoNum type="arabicPeriod"/>
            </a:pPr>
            <a:r>
              <a:rPr lang="en-US" sz="1900" b="0" dirty="0">
                <a:ea typeface="Helvetica Neue" panose="02000503000000020004" pitchFamily="2" charset="0"/>
                <a:cs typeface="Helvetica Neue" panose="02000503000000020004" pitchFamily="2" charset="0"/>
              </a:rPr>
              <a:t>Minimum energy consumption of the motes</a:t>
            </a:r>
          </a:p>
        </p:txBody>
      </p:sp>
      <p:pic>
        <p:nvPicPr>
          <p:cNvPr id="8" name="Content Placeholder 7">
            <a:extLst>
              <a:ext uri="{FF2B5EF4-FFF2-40B4-BE49-F238E27FC236}">
                <a16:creationId xmlns:a16="http://schemas.microsoft.com/office/drawing/2014/main" id="{1D636F02-6CBF-5B4B-82FE-28F560A58830}"/>
              </a:ext>
            </a:extLst>
          </p:cNvPr>
          <p:cNvPicPr>
            <a:picLocks noGrp="1" noChangeAspect="1"/>
          </p:cNvPicPr>
          <p:nvPr>
            <p:ph sz="half" idx="2"/>
          </p:nvPr>
        </p:nvPicPr>
        <p:blipFill>
          <a:blip r:embed="rId3"/>
          <a:stretch>
            <a:fillRect/>
          </a:stretch>
        </p:blipFill>
        <p:spPr>
          <a:xfrm>
            <a:off x="494910" y="1307929"/>
            <a:ext cx="5157787" cy="3011807"/>
          </a:xfrm>
        </p:spPr>
      </p:pic>
      <p:pic>
        <p:nvPicPr>
          <p:cNvPr id="10" name="Content Placeholder 9" descr="A picture containing light, sitting, outdoor, traffic&#10;&#10;Description automatically generated">
            <a:extLst>
              <a:ext uri="{FF2B5EF4-FFF2-40B4-BE49-F238E27FC236}">
                <a16:creationId xmlns:a16="http://schemas.microsoft.com/office/drawing/2014/main" id="{0CAB6779-D038-7041-834E-6FBE45DD928D}"/>
              </a:ext>
            </a:extLst>
          </p:cNvPr>
          <p:cNvPicPr>
            <a:picLocks noGrp="1" noChangeAspect="1"/>
          </p:cNvPicPr>
          <p:nvPr>
            <p:ph sz="quarter" idx="4"/>
          </p:nvPr>
        </p:nvPicPr>
        <p:blipFill>
          <a:blip r:embed="rId4"/>
          <a:stretch>
            <a:fillRect/>
          </a:stretch>
        </p:blipFill>
        <p:spPr>
          <a:xfrm>
            <a:off x="7238641" y="1128930"/>
            <a:ext cx="4282793" cy="3163774"/>
          </a:xfrm>
        </p:spPr>
      </p:pic>
      <p:sp>
        <p:nvSpPr>
          <p:cNvPr id="12" name="TextBox 11">
            <a:extLst>
              <a:ext uri="{FF2B5EF4-FFF2-40B4-BE49-F238E27FC236}">
                <a16:creationId xmlns:a16="http://schemas.microsoft.com/office/drawing/2014/main" id="{25688DC4-B6AF-0B4D-8324-08CA404C0A93}"/>
              </a:ext>
            </a:extLst>
          </p:cNvPr>
          <p:cNvSpPr txBox="1"/>
          <p:nvPr/>
        </p:nvSpPr>
        <p:spPr>
          <a:xfrm>
            <a:off x="543673" y="965628"/>
            <a:ext cx="1219501" cy="369332"/>
          </a:xfrm>
          <a:prstGeom prst="rect">
            <a:avLst/>
          </a:prstGeom>
          <a:noFill/>
        </p:spPr>
        <p:txBody>
          <a:bodyPr wrap="none" rtlCol="0">
            <a:spAutoFit/>
          </a:bodyPr>
          <a:lstStyle/>
          <a:p>
            <a:r>
              <a:rPr lang="en-US" dirty="0"/>
              <a:t>DeltaIoT.v1</a:t>
            </a:r>
          </a:p>
        </p:txBody>
      </p:sp>
      <p:sp>
        <p:nvSpPr>
          <p:cNvPr id="13" name="TextBox 12">
            <a:extLst>
              <a:ext uri="{FF2B5EF4-FFF2-40B4-BE49-F238E27FC236}">
                <a16:creationId xmlns:a16="http://schemas.microsoft.com/office/drawing/2014/main" id="{BC2F44F4-08F7-6F4E-A9A4-C95AF9235B76}"/>
              </a:ext>
            </a:extLst>
          </p:cNvPr>
          <p:cNvSpPr txBox="1"/>
          <p:nvPr/>
        </p:nvSpPr>
        <p:spPr>
          <a:xfrm>
            <a:off x="10132711" y="682234"/>
            <a:ext cx="1219501" cy="369332"/>
          </a:xfrm>
          <a:prstGeom prst="rect">
            <a:avLst/>
          </a:prstGeom>
          <a:noFill/>
        </p:spPr>
        <p:txBody>
          <a:bodyPr wrap="none" rtlCol="0">
            <a:spAutoFit/>
          </a:bodyPr>
          <a:lstStyle/>
          <a:p>
            <a:r>
              <a:rPr lang="en-US" dirty="0"/>
              <a:t>DeltaIoT.v2</a:t>
            </a:r>
          </a:p>
        </p:txBody>
      </p:sp>
      <p:sp>
        <p:nvSpPr>
          <p:cNvPr id="16" name="Text Placeholder 2">
            <a:extLst>
              <a:ext uri="{FF2B5EF4-FFF2-40B4-BE49-F238E27FC236}">
                <a16:creationId xmlns:a16="http://schemas.microsoft.com/office/drawing/2014/main" id="{D3A84B12-AC19-844F-A072-93C34D5D2A19}"/>
              </a:ext>
            </a:extLst>
          </p:cNvPr>
          <p:cNvSpPr txBox="1">
            <a:spLocks/>
          </p:cNvSpPr>
          <p:nvPr/>
        </p:nvSpPr>
        <p:spPr>
          <a:xfrm>
            <a:off x="5908691" y="5160209"/>
            <a:ext cx="3710322" cy="1051880"/>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1900" b="0" dirty="0">
                <a:ea typeface="Helvetica Neue" panose="02000503000000020004" pitchFamily="2" charset="0"/>
                <a:cs typeface="Helvetica Neue" panose="02000503000000020004" pitchFamily="2" charset="0"/>
              </a:rPr>
              <a:t>Runtime uncertainties:</a:t>
            </a:r>
          </a:p>
          <a:p>
            <a:pPr marL="457200" indent="-457200">
              <a:buFont typeface="+mj-lt"/>
              <a:buAutoNum type="arabicPeriod"/>
            </a:pPr>
            <a:r>
              <a:rPr lang="en-US" sz="1900" b="0" dirty="0">
                <a:ea typeface="Helvetica Neue" panose="02000503000000020004" pitchFamily="2" charset="0"/>
                <a:cs typeface="Helvetica Neue" panose="02000503000000020004" pitchFamily="2" charset="0"/>
              </a:rPr>
              <a:t>Interference in the network</a:t>
            </a:r>
          </a:p>
          <a:p>
            <a:pPr marL="457200" indent="-457200">
              <a:buFont typeface="+mj-lt"/>
              <a:buAutoNum type="arabicPeriod"/>
            </a:pPr>
            <a:r>
              <a:rPr lang="en-US" sz="1900" b="0" dirty="0">
                <a:ea typeface="Helvetica Neue" panose="02000503000000020004" pitchFamily="2" charset="0"/>
                <a:cs typeface="Helvetica Neue" panose="02000503000000020004" pitchFamily="2" charset="0"/>
              </a:rPr>
              <a:t>Dynamic load on the motes</a:t>
            </a:r>
          </a:p>
        </p:txBody>
      </p:sp>
      <p:sp>
        <p:nvSpPr>
          <p:cNvPr id="18" name="Text Placeholder 2">
            <a:extLst>
              <a:ext uri="{FF2B5EF4-FFF2-40B4-BE49-F238E27FC236}">
                <a16:creationId xmlns:a16="http://schemas.microsoft.com/office/drawing/2014/main" id="{E22CFD69-62CD-F34C-BCEB-1D7375B52E05}"/>
              </a:ext>
            </a:extLst>
          </p:cNvPr>
          <p:cNvSpPr txBox="1">
            <a:spLocks/>
          </p:cNvSpPr>
          <p:nvPr/>
        </p:nvSpPr>
        <p:spPr>
          <a:xfrm>
            <a:off x="788496" y="4306773"/>
            <a:ext cx="4065858" cy="369333"/>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1800" b="0" dirty="0">
                <a:ea typeface="Helvetica Neue" panose="02000503000000020004" pitchFamily="2" charset="0"/>
                <a:cs typeface="Helvetica Neue" panose="02000503000000020004" pitchFamily="2" charset="0"/>
              </a:rPr>
              <a:t>15 motes, adaptation options=216, analysis time=570 sec</a:t>
            </a:r>
          </a:p>
        </p:txBody>
      </p:sp>
      <p:sp>
        <p:nvSpPr>
          <p:cNvPr id="19" name="Text Placeholder 2">
            <a:extLst>
              <a:ext uri="{FF2B5EF4-FFF2-40B4-BE49-F238E27FC236}">
                <a16:creationId xmlns:a16="http://schemas.microsoft.com/office/drawing/2014/main" id="{9DEAA8B7-E8D9-A045-8AD7-22E300FCA507}"/>
              </a:ext>
            </a:extLst>
          </p:cNvPr>
          <p:cNvSpPr txBox="1">
            <a:spLocks/>
          </p:cNvSpPr>
          <p:nvPr/>
        </p:nvSpPr>
        <p:spPr>
          <a:xfrm>
            <a:off x="7582009" y="4292704"/>
            <a:ext cx="4074009" cy="356470"/>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1800" b="0" dirty="0">
                <a:ea typeface="Helvetica Neue" panose="02000503000000020004" pitchFamily="2" charset="0"/>
                <a:cs typeface="Helvetica Neue" panose="02000503000000020004" pitchFamily="2" charset="0"/>
              </a:rPr>
              <a:t>37 motes, adaptation options=4096, analysis time=570 sec</a:t>
            </a:r>
          </a:p>
          <a:p>
            <a:endParaRPr lang="en-US" sz="1800" b="0" dirty="0">
              <a:ea typeface="Helvetica Neue" panose="02000503000000020004" pitchFamily="2" charset="0"/>
              <a:cs typeface="Helvetica Neue" panose="02000503000000020004" pitchFamily="2" charset="0"/>
            </a:endParaRPr>
          </a:p>
        </p:txBody>
      </p:sp>
      <p:cxnSp>
        <p:nvCxnSpPr>
          <p:cNvPr id="5" name="Straight Connector 4">
            <a:extLst>
              <a:ext uri="{FF2B5EF4-FFF2-40B4-BE49-F238E27FC236}">
                <a16:creationId xmlns:a16="http://schemas.microsoft.com/office/drawing/2014/main" id="{121954B9-5BCC-1F4B-8554-2B87196A8F8C}"/>
              </a:ext>
            </a:extLst>
          </p:cNvPr>
          <p:cNvCxnSpPr>
            <a:cxnSpLocks/>
          </p:cNvCxnSpPr>
          <p:nvPr/>
        </p:nvCxnSpPr>
        <p:spPr>
          <a:xfrm>
            <a:off x="6218181" y="1051566"/>
            <a:ext cx="0" cy="3886194"/>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6EF7FA9-2932-C74F-A3BC-FB091546C296}"/>
              </a:ext>
            </a:extLst>
          </p:cNvPr>
          <p:cNvCxnSpPr/>
          <p:nvPr/>
        </p:nvCxnSpPr>
        <p:spPr>
          <a:xfrm>
            <a:off x="543673" y="4937760"/>
            <a:ext cx="10977767"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3762EA4-97FC-304B-83A2-BE99AF064F0D}"/>
              </a:ext>
            </a:extLst>
          </p:cNvPr>
          <p:cNvSpPr txBox="1"/>
          <p:nvPr/>
        </p:nvSpPr>
        <p:spPr>
          <a:xfrm>
            <a:off x="8764171" y="6372782"/>
            <a:ext cx="3231526" cy="369332"/>
          </a:xfrm>
          <a:prstGeom prst="rect">
            <a:avLst/>
          </a:prstGeom>
          <a:noFill/>
        </p:spPr>
        <p:txBody>
          <a:bodyPr wrap="none" rtlCol="0">
            <a:spAutoFit/>
          </a:bodyPr>
          <a:lstStyle/>
          <a:p>
            <a:r>
              <a:rPr lang="en-US" dirty="0"/>
              <a:t>Deployed at KU Leuven, Belgium</a:t>
            </a:r>
          </a:p>
        </p:txBody>
      </p:sp>
    </p:spTree>
    <p:extLst>
      <p:ext uri="{BB962C8B-B14F-4D97-AF65-F5344CB8AC3E}">
        <p14:creationId xmlns:p14="http://schemas.microsoft.com/office/powerpoint/2010/main" val="25538443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8850A-3F94-544D-9505-EDF9FBFBCFDF}"/>
              </a:ext>
            </a:extLst>
          </p:cNvPr>
          <p:cNvSpPr>
            <a:spLocks noGrp="1"/>
          </p:cNvSpPr>
          <p:nvPr>
            <p:ph type="title"/>
          </p:nvPr>
        </p:nvSpPr>
        <p:spPr/>
        <p:txBody>
          <a:bodyPr>
            <a:normAutofit/>
          </a:bodyPr>
          <a:lstStyle/>
          <a:p>
            <a:pPr algn="ctr"/>
            <a:r>
              <a:rPr lang="en-US" sz="2800" dirty="0">
                <a:ea typeface="Helvetica Neue" panose="02000503000000020004" pitchFamily="2" charset="0"/>
                <a:cs typeface="Helvetica Neue" panose="02000503000000020004" pitchFamily="2" charset="0"/>
              </a:rPr>
              <a:t>Methodology</a:t>
            </a:r>
          </a:p>
        </p:txBody>
      </p:sp>
      <p:sp>
        <p:nvSpPr>
          <p:cNvPr id="10" name="Content Placeholder 9">
            <a:extLst>
              <a:ext uri="{FF2B5EF4-FFF2-40B4-BE49-F238E27FC236}">
                <a16:creationId xmlns:a16="http://schemas.microsoft.com/office/drawing/2014/main" id="{85C3D7E7-6EDF-0243-868D-0A9421830E09}"/>
              </a:ext>
            </a:extLst>
          </p:cNvPr>
          <p:cNvSpPr>
            <a:spLocks noGrp="1"/>
          </p:cNvSpPr>
          <p:nvPr>
            <p:ph idx="1"/>
          </p:nvPr>
        </p:nvSpPr>
        <p:spPr/>
        <p:txBody>
          <a:bodyPr>
            <a:normAutofit/>
          </a:bodyPr>
          <a:lstStyle/>
          <a:p>
            <a:r>
              <a:rPr lang="en-US" sz="2000" dirty="0"/>
              <a:t>Two controlled experiments on DeltaIoT.v1 &amp; DeltaIoT.v2:</a:t>
            </a:r>
          </a:p>
          <a:p>
            <a:pPr lvl="1">
              <a:buFontTx/>
              <a:buChar char="-"/>
            </a:pPr>
            <a:r>
              <a:rPr lang="en-US" sz="2000" dirty="0"/>
              <a:t>Independent variables:</a:t>
            </a:r>
          </a:p>
          <a:p>
            <a:pPr lvl="2">
              <a:buFont typeface="Courier New" panose="02070309020205020404" pitchFamily="49" charset="0"/>
              <a:buChar char="o"/>
            </a:pPr>
            <a:r>
              <a:rPr lang="en-US" dirty="0"/>
              <a:t>ActivFORMS (no learning approach)</a:t>
            </a:r>
          </a:p>
          <a:p>
            <a:pPr lvl="2">
              <a:buFont typeface="Courier New" panose="02070309020205020404" pitchFamily="49" charset="0"/>
              <a:buChar char="o"/>
            </a:pPr>
            <a:r>
              <a:rPr lang="en-US" dirty="0"/>
              <a:t>Our learning approach</a:t>
            </a:r>
          </a:p>
          <a:p>
            <a:pPr lvl="1">
              <a:buFontTx/>
              <a:buChar char="-"/>
            </a:pPr>
            <a:r>
              <a:rPr lang="en-US" sz="2000" dirty="0"/>
              <a:t>Dependent variables:</a:t>
            </a:r>
          </a:p>
          <a:p>
            <a:pPr lvl="2">
              <a:buFont typeface="Courier New" panose="02070309020205020404" pitchFamily="49" charset="0"/>
              <a:buChar char="o"/>
            </a:pPr>
            <a:r>
              <a:rPr lang="en-US" dirty="0"/>
              <a:t>Adaptation goals (packet loss, latency, energy consumption)</a:t>
            </a:r>
          </a:p>
          <a:p>
            <a:pPr lvl="2">
              <a:buFont typeface="Courier New" panose="02070309020205020404" pitchFamily="49" charset="0"/>
              <a:buChar char="o"/>
            </a:pPr>
            <a:r>
              <a:rPr lang="en-US" dirty="0"/>
              <a:t>Adaptation space</a:t>
            </a:r>
          </a:p>
          <a:p>
            <a:pPr lvl="2">
              <a:buFont typeface="Courier New" panose="02070309020205020404" pitchFamily="49" charset="0"/>
              <a:buChar char="o"/>
            </a:pPr>
            <a:r>
              <a:rPr lang="en-US" dirty="0"/>
              <a:t>Analysis time</a:t>
            </a:r>
          </a:p>
          <a:p>
            <a:pPr lvl="2">
              <a:buFont typeface="Courier New" panose="02070309020205020404" pitchFamily="49" charset="0"/>
              <a:buChar char="o"/>
            </a:pPr>
            <a:r>
              <a:rPr lang="en-US" dirty="0"/>
              <a:t>Adaptation time</a:t>
            </a:r>
          </a:p>
          <a:p>
            <a:endParaRPr lang="en-US" sz="2000" dirty="0"/>
          </a:p>
        </p:txBody>
      </p:sp>
    </p:spTree>
    <p:extLst>
      <p:ext uri="{BB962C8B-B14F-4D97-AF65-F5344CB8AC3E}">
        <p14:creationId xmlns:p14="http://schemas.microsoft.com/office/powerpoint/2010/main" val="2646018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CD7D4-DD12-1647-8C41-B217DACD5244}"/>
              </a:ext>
            </a:extLst>
          </p:cNvPr>
          <p:cNvSpPr>
            <a:spLocks noGrp="1"/>
          </p:cNvSpPr>
          <p:nvPr>
            <p:ph type="title"/>
          </p:nvPr>
        </p:nvSpPr>
        <p:spPr>
          <a:xfrm>
            <a:off x="838200" y="221118"/>
            <a:ext cx="10515600" cy="679904"/>
          </a:xfrm>
        </p:spPr>
        <p:txBody>
          <a:bodyPr>
            <a:normAutofit/>
          </a:bodyPr>
          <a:lstStyle/>
          <a:p>
            <a:pPr algn="ctr"/>
            <a:r>
              <a:rPr lang="en-US" sz="2800" dirty="0">
                <a:ea typeface="Helvetica Neue" panose="02000503000000020004" pitchFamily="2" charset="0"/>
                <a:cs typeface="Helvetica Neue" panose="02000503000000020004" pitchFamily="2" charset="0"/>
              </a:rPr>
              <a:t>Results – DeltaIoT.v1</a:t>
            </a:r>
          </a:p>
        </p:txBody>
      </p:sp>
      <p:graphicFrame>
        <p:nvGraphicFramePr>
          <p:cNvPr id="13" name="Table 12">
            <a:extLst>
              <a:ext uri="{FF2B5EF4-FFF2-40B4-BE49-F238E27FC236}">
                <a16:creationId xmlns:a16="http://schemas.microsoft.com/office/drawing/2014/main" id="{497B2697-4257-C04D-88C3-6BF30321BD33}"/>
              </a:ext>
            </a:extLst>
          </p:cNvPr>
          <p:cNvGraphicFramePr>
            <a:graphicFrameLocks noGrp="1"/>
          </p:cNvGraphicFramePr>
          <p:nvPr>
            <p:extLst>
              <p:ext uri="{D42A27DB-BD31-4B8C-83A1-F6EECF244321}">
                <p14:modId xmlns:p14="http://schemas.microsoft.com/office/powerpoint/2010/main" val="2297036105"/>
              </p:ext>
            </p:extLst>
          </p:nvPr>
        </p:nvGraphicFramePr>
        <p:xfrm>
          <a:off x="962473" y="4503282"/>
          <a:ext cx="4909234" cy="2133600"/>
        </p:xfrm>
        <a:graphic>
          <a:graphicData uri="http://schemas.openxmlformats.org/drawingml/2006/table">
            <a:tbl>
              <a:tblPr firstRow="1" bandRow="1">
                <a:tableStyleId>{5940675A-B579-460E-94D1-54222C63F5DA}</a:tableStyleId>
              </a:tblPr>
              <a:tblGrid>
                <a:gridCol w="2683251">
                  <a:extLst>
                    <a:ext uri="{9D8B030D-6E8A-4147-A177-3AD203B41FA5}">
                      <a16:colId xmlns:a16="http://schemas.microsoft.com/office/drawing/2014/main" val="778407683"/>
                    </a:ext>
                  </a:extLst>
                </a:gridCol>
                <a:gridCol w="1092530">
                  <a:extLst>
                    <a:ext uri="{9D8B030D-6E8A-4147-A177-3AD203B41FA5}">
                      <a16:colId xmlns:a16="http://schemas.microsoft.com/office/drawing/2014/main" val="151772004"/>
                    </a:ext>
                  </a:extLst>
                </a:gridCol>
                <a:gridCol w="1133453">
                  <a:extLst>
                    <a:ext uri="{9D8B030D-6E8A-4147-A177-3AD203B41FA5}">
                      <a16:colId xmlns:a16="http://schemas.microsoft.com/office/drawing/2014/main" val="4095378257"/>
                    </a:ext>
                  </a:extLst>
                </a:gridCol>
              </a:tblGrid>
              <a:tr h="293251">
                <a:tc>
                  <a:txBody>
                    <a:bodyPr/>
                    <a:lstStyle/>
                    <a:p>
                      <a:r>
                        <a:rPr lang="en-US" sz="1400" b="1" dirty="0"/>
                        <a:t>On Average</a:t>
                      </a:r>
                    </a:p>
                  </a:txBody>
                  <a:tcPr/>
                </a:tc>
                <a:tc>
                  <a:txBody>
                    <a:bodyPr/>
                    <a:lstStyle/>
                    <a:p>
                      <a:r>
                        <a:rPr lang="en-US" sz="1400" b="1" dirty="0"/>
                        <a:t>Learning</a:t>
                      </a:r>
                    </a:p>
                  </a:txBody>
                  <a:tcPr/>
                </a:tc>
                <a:tc>
                  <a:txBody>
                    <a:bodyPr/>
                    <a:lstStyle/>
                    <a:p>
                      <a:r>
                        <a:rPr lang="en-US" sz="1400" b="1" dirty="0"/>
                        <a:t>No Learning</a:t>
                      </a:r>
                    </a:p>
                  </a:txBody>
                  <a:tcPr/>
                </a:tc>
                <a:extLst>
                  <a:ext uri="{0D108BD9-81ED-4DB2-BD59-A6C34878D82A}">
                    <a16:rowId xmlns:a16="http://schemas.microsoft.com/office/drawing/2014/main" val="165383451"/>
                  </a:ext>
                </a:extLst>
              </a:tr>
              <a:tr h="293251">
                <a:tc>
                  <a:txBody>
                    <a:bodyPr/>
                    <a:lstStyle/>
                    <a:p>
                      <a:r>
                        <a:rPr lang="en-US" sz="1400" dirty="0"/>
                        <a:t>Packet Loss (%)</a:t>
                      </a:r>
                    </a:p>
                  </a:txBody>
                  <a:tcPr/>
                </a:tc>
                <a:tc>
                  <a:txBody>
                    <a:bodyPr/>
                    <a:lstStyle/>
                    <a:p>
                      <a:r>
                        <a:rPr lang="en-US" sz="1400" dirty="0"/>
                        <a:t>7.6</a:t>
                      </a:r>
                    </a:p>
                  </a:txBody>
                  <a:tcPr/>
                </a:tc>
                <a:tc>
                  <a:txBody>
                    <a:bodyPr/>
                    <a:lstStyle/>
                    <a:p>
                      <a:r>
                        <a:rPr lang="en-US" sz="1400" dirty="0"/>
                        <a:t>8.4</a:t>
                      </a:r>
                    </a:p>
                  </a:txBody>
                  <a:tcPr/>
                </a:tc>
                <a:extLst>
                  <a:ext uri="{0D108BD9-81ED-4DB2-BD59-A6C34878D82A}">
                    <a16:rowId xmlns:a16="http://schemas.microsoft.com/office/drawing/2014/main" val="818749377"/>
                  </a:ext>
                </a:extLst>
              </a:tr>
              <a:tr h="293251">
                <a:tc>
                  <a:txBody>
                    <a:bodyPr/>
                    <a:lstStyle/>
                    <a:p>
                      <a:r>
                        <a:rPr lang="en-US" sz="1400" dirty="0"/>
                        <a:t>Latency (%)</a:t>
                      </a:r>
                    </a:p>
                  </a:txBody>
                  <a:tcPr/>
                </a:tc>
                <a:tc>
                  <a:txBody>
                    <a:bodyPr/>
                    <a:lstStyle/>
                    <a:p>
                      <a:r>
                        <a:rPr lang="en-US" sz="1400" dirty="0"/>
                        <a:t>0.4</a:t>
                      </a:r>
                    </a:p>
                  </a:txBody>
                  <a:tcPr/>
                </a:tc>
                <a:tc>
                  <a:txBody>
                    <a:bodyPr/>
                    <a:lstStyle/>
                    <a:p>
                      <a:r>
                        <a:rPr lang="en-US" sz="1400" dirty="0"/>
                        <a:t>0.7</a:t>
                      </a:r>
                    </a:p>
                  </a:txBody>
                  <a:tcPr/>
                </a:tc>
                <a:extLst>
                  <a:ext uri="{0D108BD9-81ED-4DB2-BD59-A6C34878D82A}">
                    <a16:rowId xmlns:a16="http://schemas.microsoft.com/office/drawing/2014/main" val="1920474168"/>
                  </a:ext>
                </a:extLst>
              </a:tr>
              <a:tr h="290404">
                <a:tc>
                  <a:txBody>
                    <a:bodyPr/>
                    <a:lstStyle/>
                    <a:p>
                      <a:r>
                        <a:rPr lang="en-US" sz="1400" dirty="0"/>
                        <a:t>Energy Consumption (coulomb)</a:t>
                      </a:r>
                    </a:p>
                  </a:txBody>
                  <a:tcPr/>
                </a:tc>
                <a:tc>
                  <a:txBody>
                    <a:bodyPr/>
                    <a:lstStyle/>
                    <a:p>
                      <a:r>
                        <a:rPr lang="en-US" sz="1400" dirty="0"/>
                        <a:t>12.7</a:t>
                      </a:r>
                    </a:p>
                  </a:txBody>
                  <a:tcPr/>
                </a:tc>
                <a:tc>
                  <a:txBody>
                    <a:bodyPr/>
                    <a:lstStyle/>
                    <a:p>
                      <a:r>
                        <a:rPr lang="en-US" sz="1400" dirty="0"/>
                        <a:t>12.7</a:t>
                      </a:r>
                    </a:p>
                  </a:txBody>
                  <a:tcPr/>
                </a:tc>
                <a:extLst>
                  <a:ext uri="{0D108BD9-81ED-4DB2-BD59-A6C34878D82A}">
                    <a16:rowId xmlns:a16="http://schemas.microsoft.com/office/drawing/2014/main" val="1424773214"/>
                  </a:ext>
                </a:extLst>
              </a:tr>
              <a:tr h="293251">
                <a:tc>
                  <a:txBody>
                    <a:bodyPr/>
                    <a:lstStyle/>
                    <a:p>
                      <a:r>
                        <a:rPr lang="en-US" sz="1400" dirty="0"/>
                        <a:t>Adaptation Space</a:t>
                      </a:r>
                    </a:p>
                  </a:txBody>
                  <a:tcPr/>
                </a:tc>
                <a:tc>
                  <a:txBody>
                    <a:bodyPr/>
                    <a:lstStyle/>
                    <a:p>
                      <a:r>
                        <a:rPr lang="en-US" sz="1400" dirty="0"/>
                        <a:t>51 (76%)</a:t>
                      </a:r>
                    </a:p>
                  </a:txBody>
                  <a:tcPr/>
                </a:tc>
                <a:tc>
                  <a:txBody>
                    <a:bodyPr/>
                    <a:lstStyle/>
                    <a:p>
                      <a:r>
                        <a:rPr lang="en-US" sz="1400" dirty="0"/>
                        <a:t>216</a:t>
                      </a:r>
                    </a:p>
                  </a:txBody>
                  <a:tcPr/>
                </a:tc>
                <a:extLst>
                  <a:ext uri="{0D108BD9-81ED-4DB2-BD59-A6C34878D82A}">
                    <a16:rowId xmlns:a16="http://schemas.microsoft.com/office/drawing/2014/main" val="2878879413"/>
                  </a:ext>
                </a:extLst>
              </a:tr>
              <a:tr h="293251">
                <a:tc>
                  <a:txBody>
                    <a:bodyPr/>
                    <a:lstStyle/>
                    <a:p>
                      <a:r>
                        <a:rPr lang="en-US" sz="1400" dirty="0"/>
                        <a:t>Analysis Time (sec)</a:t>
                      </a:r>
                    </a:p>
                  </a:txBody>
                  <a:tcPr/>
                </a:tc>
                <a:tc>
                  <a:txBody>
                    <a:bodyPr/>
                    <a:lstStyle/>
                    <a:p>
                      <a:r>
                        <a:rPr lang="en-US" sz="1400" dirty="0"/>
                        <a:t>5</a:t>
                      </a:r>
                    </a:p>
                  </a:txBody>
                  <a:tcPr/>
                </a:tc>
                <a:tc>
                  <a:txBody>
                    <a:bodyPr/>
                    <a:lstStyle/>
                    <a:p>
                      <a:r>
                        <a:rPr lang="en-US" sz="1400" dirty="0"/>
                        <a:t>26</a:t>
                      </a:r>
                    </a:p>
                  </a:txBody>
                  <a:tcPr/>
                </a:tc>
                <a:extLst>
                  <a:ext uri="{0D108BD9-81ED-4DB2-BD59-A6C34878D82A}">
                    <a16:rowId xmlns:a16="http://schemas.microsoft.com/office/drawing/2014/main" val="3117819031"/>
                  </a:ext>
                </a:extLst>
              </a:tr>
              <a:tr h="293251">
                <a:tc>
                  <a:txBody>
                    <a:bodyPr/>
                    <a:lstStyle/>
                    <a:p>
                      <a:r>
                        <a:rPr lang="en-US" sz="1400" dirty="0"/>
                        <a:t>Adaptation Time (sec)</a:t>
                      </a:r>
                    </a:p>
                  </a:txBody>
                  <a:tcPr/>
                </a:tc>
                <a:tc>
                  <a:txBody>
                    <a:bodyPr/>
                    <a:lstStyle/>
                    <a:p>
                      <a:r>
                        <a:rPr lang="en-US" sz="1400" dirty="0"/>
                        <a:t>5</a:t>
                      </a:r>
                    </a:p>
                  </a:txBody>
                  <a:tcPr/>
                </a:tc>
                <a:tc>
                  <a:txBody>
                    <a:bodyPr/>
                    <a:lstStyle/>
                    <a:p>
                      <a:r>
                        <a:rPr lang="en-US" sz="1400" dirty="0"/>
                        <a:t>26</a:t>
                      </a:r>
                    </a:p>
                  </a:txBody>
                  <a:tcPr/>
                </a:tc>
                <a:extLst>
                  <a:ext uri="{0D108BD9-81ED-4DB2-BD59-A6C34878D82A}">
                    <a16:rowId xmlns:a16="http://schemas.microsoft.com/office/drawing/2014/main" val="1793288457"/>
                  </a:ext>
                </a:extLst>
              </a:tr>
            </a:tbl>
          </a:graphicData>
        </a:graphic>
      </p:graphicFrame>
      <p:pic>
        <p:nvPicPr>
          <p:cNvPr id="17" name="Content Placeholder 16">
            <a:extLst>
              <a:ext uri="{FF2B5EF4-FFF2-40B4-BE49-F238E27FC236}">
                <a16:creationId xmlns:a16="http://schemas.microsoft.com/office/drawing/2014/main" id="{5AC7BE2B-AC89-264C-829C-72EFC1CB0D44}"/>
              </a:ext>
            </a:extLst>
          </p:cNvPr>
          <p:cNvPicPr>
            <a:picLocks noGrp="1" noChangeAspect="1"/>
          </p:cNvPicPr>
          <p:nvPr>
            <p:ph sz="quarter" idx="4"/>
          </p:nvPr>
        </p:nvPicPr>
        <p:blipFill>
          <a:blip r:embed="rId3"/>
          <a:stretch>
            <a:fillRect/>
          </a:stretch>
        </p:blipFill>
        <p:spPr>
          <a:xfrm>
            <a:off x="6331627" y="1229771"/>
            <a:ext cx="5860373" cy="4398458"/>
          </a:xfrm>
        </p:spPr>
      </p:pic>
      <p:pic>
        <p:nvPicPr>
          <p:cNvPr id="21" name="Content Placeholder 20">
            <a:extLst>
              <a:ext uri="{FF2B5EF4-FFF2-40B4-BE49-F238E27FC236}">
                <a16:creationId xmlns:a16="http://schemas.microsoft.com/office/drawing/2014/main" id="{52AA5891-D826-064B-AF82-E83400ECB6B4}"/>
              </a:ext>
            </a:extLst>
          </p:cNvPr>
          <p:cNvPicPr>
            <a:picLocks noGrp="1" noChangeAspect="1"/>
          </p:cNvPicPr>
          <p:nvPr>
            <p:ph sz="half" idx="2"/>
          </p:nvPr>
        </p:nvPicPr>
        <p:blipFill>
          <a:blip r:embed="rId4"/>
          <a:stretch>
            <a:fillRect/>
          </a:stretch>
        </p:blipFill>
        <p:spPr>
          <a:xfrm>
            <a:off x="493812" y="901021"/>
            <a:ext cx="5602188" cy="3492901"/>
          </a:xfrm>
        </p:spPr>
      </p:pic>
    </p:spTree>
    <p:extLst>
      <p:ext uri="{BB962C8B-B14F-4D97-AF65-F5344CB8AC3E}">
        <p14:creationId xmlns:p14="http://schemas.microsoft.com/office/powerpoint/2010/main" val="1974221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CD7D4-DD12-1647-8C41-B217DACD5244}"/>
              </a:ext>
            </a:extLst>
          </p:cNvPr>
          <p:cNvSpPr>
            <a:spLocks noGrp="1"/>
          </p:cNvSpPr>
          <p:nvPr>
            <p:ph type="title"/>
          </p:nvPr>
        </p:nvSpPr>
        <p:spPr>
          <a:xfrm>
            <a:off x="838200" y="221118"/>
            <a:ext cx="10515600" cy="679904"/>
          </a:xfrm>
        </p:spPr>
        <p:txBody>
          <a:bodyPr>
            <a:normAutofit/>
          </a:bodyPr>
          <a:lstStyle/>
          <a:p>
            <a:pPr algn="ctr"/>
            <a:r>
              <a:rPr lang="en-US" sz="2800" dirty="0">
                <a:ea typeface="Helvetica Neue" panose="02000503000000020004" pitchFamily="2" charset="0"/>
                <a:cs typeface="Helvetica Neue" panose="02000503000000020004" pitchFamily="2" charset="0"/>
              </a:rPr>
              <a:t>Results – DeltaIoT.v2</a:t>
            </a:r>
          </a:p>
        </p:txBody>
      </p:sp>
      <p:graphicFrame>
        <p:nvGraphicFramePr>
          <p:cNvPr id="13" name="Table 12">
            <a:extLst>
              <a:ext uri="{FF2B5EF4-FFF2-40B4-BE49-F238E27FC236}">
                <a16:creationId xmlns:a16="http://schemas.microsoft.com/office/drawing/2014/main" id="{497B2697-4257-C04D-88C3-6BF30321BD33}"/>
              </a:ext>
            </a:extLst>
          </p:cNvPr>
          <p:cNvGraphicFramePr>
            <a:graphicFrameLocks noGrp="1"/>
          </p:cNvGraphicFramePr>
          <p:nvPr>
            <p:extLst>
              <p:ext uri="{D42A27DB-BD31-4B8C-83A1-F6EECF244321}">
                <p14:modId xmlns:p14="http://schemas.microsoft.com/office/powerpoint/2010/main" val="1850389778"/>
              </p:ext>
            </p:extLst>
          </p:nvPr>
        </p:nvGraphicFramePr>
        <p:xfrm>
          <a:off x="912579" y="4503281"/>
          <a:ext cx="5307698" cy="2133600"/>
        </p:xfrm>
        <a:graphic>
          <a:graphicData uri="http://schemas.openxmlformats.org/drawingml/2006/table">
            <a:tbl>
              <a:tblPr firstRow="1" bandRow="1">
                <a:tableStyleId>{5940675A-B579-460E-94D1-54222C63F5DA}</a:tableStyleId>
              </a:tblPr>
              <a:tblGrid>
                <a:gridCol w="2901041">
                  <a:extLst>
                    <a:ext uri="{9D8B030D-6E8A-4147-A177-3AD203B41FA5}">
                      <a16:colId xmlns:a16="http://schemas.microsoft.com/office/drawing/2014/main" val="778407683"/>
                    </a:ext>
                  </a:extLst>
                </a:gridCol>
                <a:gridCol w="957868">
                  <a:extLst>
                    <a:ext uri="{9D8B030D-6E8A-4147-A177-3AD203B41FA5}">
                      <a16:colId xmlns:a16="http://schemas.microsoft.com/office/drawing/2014/main" val="151772004"/>
                    </a:ext>
                  </a:extLst>
                </a:gridCol>
                <a:gridCol w="1448789">
                  <a:extLst>
                    <a:ext uri="{9D8B030D-6E8A-4147-A177-3AD203B41FA5}">
                      <a16:colId xmlns:a16="http://schemas.microsoft.com/office/drawing/2014/main" val="4095378257"/>
                    </a:ext>
                  </a:extLst>
                </a:gridCol>
              </a:tblGrid>
              <a:tr h="293251">
                <a:tc>
                  <a:txBody>
                    <a:bodyPr/>
                    <a:lstStyle/>
                    <a:p>
                      <a:r>
                        <a:rPr lang="en-US" sz="1400" b="1" dirty="0"/>
                        <a:t>On Average</a:t>
                      </a:r>
                    </a:p>
                  </a:txBody>
                  <a:tcPr/>
                </a:tc>
                <a:tc>
                  <a:txBody>
                    <a:bodyPr/>
                    <a:lstStyle/>
                    <a:p>
                      <a:r>
                        <a:rPr lang="en-US" sz="1400" b="1" dirty="0"/>
                        <a:t>Learning</a:t>
                      </a:r>
                    </a:p>
                  </a:txBody>
                  <a:tcPr/>
                </a:tc>
                <a:tc>
                  <a:txBody>
                    <a:bodyPr/>
                    <a:lstStyle/>
                    <a:p>
                      <a:r>
                        <a:rPr lang="en-US" sz="1400" b="1" dirty="0"/>
                        <a:t>No Learning</a:t>
                      </a:r>
                    </a:p>
                  </a:txBody>
                  <a:tcPr/>
                </a:tc>
                <a:extLst>
                  <a:ext uri="{0D108BD9-81ED-4DB2-BD59-A6C34878D82A}">
                    <a16:rowId xmlns:a16="http://schemas.microsoft.com/office/drawing/2014/main" val="165383451"/>
                  </a:ext>
                </a:extLst>
              </a:tr>
              <a:tr h="293251">
                <a:tc>
                  <a:txBody>
                    <a:bodyPr/>
                    <a:lstStyle/>
                    <a:p>
                      <a:r>
                        <a:rPr lang="en-US" sz="1400" dirty="0"/>
                        <a:t>Packet Loss (%)</a:t>
                      </a:r>
                    </a:p>
                  </a:txBody>
                  <a:tcPr/>
                </a:tc>
                <a:tc>
                  <a:txBody>
                    <a:bodyPr/>
                    <a:lstStyle/>
                    <a:p>
                      <a:r>
                        <a:rPr lang="en-US" sz="1400" dirty="0"/>
                        <a:t>8.8</a:t>
                      </a:r>
                    </a:p>
                  </a:txBody>
                  <a:tcPr/>
                </a:tc>
                <a:tc>
                  <a:txBody>
                    <a:bodyPr/>
                    <a:lstStyle/>
                    <a:p>
                      <a:r>
                        <a:rPr lang="en-US" sz="1400" dirty="0"/>
                        <a:t>9.0</a:t>
                      </a:r>
                    </a:p>
                  </a:txBody>
                  <a:tcPr/>
                </a:tc>
                <a:extLst>
                  <a:ext uri="{0D108BD9-81ED-4DB2-BD59-A6C34878D82A}">
                    <a16:rowId xmlns:a16="http://schemas.microsoft.com/office/drawing/2014/main" val="818749377"/>
                  </a:ext>
                </a:extLst>
              </a:tr>
              <a:tr h="293251">
                <a:tc>
                  <a:txBody>
                    <a:bodyPr/>
                    <a:lstStyle/>
                    <a:p>
                      <a:r>
                        <a:rPr lang="en-US" sz="1400" dirty="0"/>
                        <a:t>Latency (%)</a:t>
                      </a:r>
                    </a:p>
                  </a:txBody>
                  <a:tcPr/>
                </a:tc>
                <a:tc>
                  <a:txBody>
                    <a:bodyPr/>
                    <a:lstStyle/>
                    <a:p>
                      <a:r>
                        <a:rPr lang="en-US" sz="1400" dirty="0"/>
                        <a:t>0.6</a:t>
                      </a:r>
                    </a:p>
                  </a:txBody>
                  <a:tcPr/>
                </a:tc>
                <a:tc>
                  <a:txBody>
                    <a:bodyPr/>
                    <a:lstStyle/>
                    <a:p>
                      <a:r>
                        <a:rPr lang="en-US" sz="1400" dirty="0"/>
                        <a:t>1.0</a:t>
                      </a:r>
                    </a:p>
                  </a:txBody>
                  <a:tcPr/>
                </a:tc>
                <a:extLst>
                  <a:ext uri="{0D108BD9-81ED-4DB2-BD59-A6C34878D82A}">
                    <a16:rowId xmlns:a16="http://schemas.microsoft.com/office/drawing/2014/main" val="1920474168"/>
                  </a:ext>
                </a:extLst>
              </a:tr>
              <a:tr h="290404">
                <a:tc>
                  <a:txBody>
                    <a:bodyPr/>
                    <a:lstStyle/>
                    <a:p>
                      <a:r>
                        <a:rPr lang="en-US" sz="1400" dirty="0"/>
                        <a:t>Energy Consumption (coulomb)</a:t>
                      </a:r>
                    </a:p>
                  </a:txBody>
                  <a:tcPr/>
                </a:tc>
                <a:tc>
                  <a:txBody>
                    <a:bodyPr/>
                    <a:lstStyle/>
                    <a:p>
                      <a:r>
                        <a:rPr lang="en-US" sz="1400" dirty="0"/>
                        <a:t>66.5</a:t>
                      </a:r>
                    </a:p>
                  </a:txBody>
                  <a:tcPr/>
                </a:tc>
                <a:tc>
                  <a:txBody>
                    <a:bodyPr/>
                    <a:lstStyle/>
                    <a:p>
                      <a:r>
                        <a:rPr lang="en-US" sz="1400" dirty="0"/>
                        <a:t>66.5</a:t>
                      </a:r>
                    </a:p>
                  </a:txBody>
                  <a:tcPr/>
                </a:tc>
                <a:extLst>
                  <a:ext uri="{0D108BD9-81ED-4DB2-BD59-A6C34878D82A}">
                    <a16:rowId xmlns:a16="http://schemas.microsoft.com/office/drawing/2014/main" val="1424773214"/>
                  </a:ext>
                </a:extLst>
              </a:tr>
              <a:tr h="293251">
                <a:tc>
                  <a:txBody>
                    <a:bodyPr/>
                    <a:lstStyle/>
                    <a:p>
                      <a:r>
                        <a:rPr lang="en-US" sz="1400" dirty="0"/>
                        <a:t>Adaptation Space</a:t>
                      </a:r>
                    </a:p>
                  </a:txBody>
                  <a:tcPr/>
                </a:tc>
                <a:tc>
                  <a:txBody>
                    <a:bodyPr/>
                    <a:lstStyle/>
                    <a:p>
                      <a:r>
                        <a:rPr lang="en-US" sz="1400" dirty="0"/>
                        <a:t>293 (92%)</a:t>
                      </a:r>
                    </a:p>
                  </a:txBody>
                  <a:tcPr/>
                </a:tc>
                <a:tc>
                  <a:txBody>
                    <a:bodyPr/>
                    <a:lstStyle/>
                    <a:p>
                      <a:r>
                        <a:rPr lang="en-US" sz="1400" dirty="0"/>
                        <a:t>2825 out of 4096</a:t>
                      </a:r>
                    </a:p>
                  </a:txBody>
                  <a:tcPr/>
                </a:tc>
                <a:extLst>
                  <a:ext uri="{0D108BD9-81ED-4DB2-BD59-A6C34878D82A}">
                    <a16:rowId xmlns:a16="http://schemas.microsoft.com/office/drawing/2014/main" val="2878879413"/>
                  </a:ext>
                </a:extLst>
              </a:tr>
              <a:tr h="293251">
                <a:tc>
                  <a:txBody>
                    <a:bodyPr/>
                    <a:lstStyle/>
                    <a:p>
                      <a:r>
                        <a:rPr lang="en-US" sz="1400" dirty="0"/>
                        <a:t>Analysis Time (sec)</a:t>
                      </a:r>
                    </a:p>
                  </a:txBody>
                  <a:tcPr/>
                </a:tc>
                <a:tc>
                  <a:txBody>
                    <a:bodyPr/>
                    <a:lstStyle/>
                    <a:p>
                      <a:r>
                        <a:rPr lang="en-US" sz="1400" dirty="0"/>
                        <a:t>48</a:t>
                      </a:r>
                    </a:p>
                  </a:txBody>
                  <a:tcPr/>
                </a:tc>
                <a:tc>
                  <a:txBody>
                    <a:bodyPr/>
                    <a:lstStyle/>
                    <a:p>
                      <a:r>
                        <a:rPr lang="en-US" sz="1400" dirty="0"/>
                        <a:t>570</a:t>
                      </a:r>
                    </a:p>
                  </a:txBody>
                  <a:tcPr/>
                </a:tc>
                <a:extLst>
                  <a:ext uri="{0D108BD9-81ED-4DB2-BD59-A6C34878D82A}">
                    <a16:rowId xmlns:a16="http://schemas.microsoft.com/office/drawing/2014/main" val="3117819031"/>
                  </a:ext>
                </a:extLst>
              </a:tr>
              <a:tr h="293251">
                <a:tc>
                  <a:txBody>
                    <a:bodyPr/>
                    <a:lstStyle/>
                    <a:p>
                      <a:r>
                        <a:rPr lang="en-US" sz="1400" dirty="0"/>
                        <a:t>Adaptation Time (sec)</a:t>
                      </a:r>
                    </a:p>
                  </a:txBody>
                  <a:tcPr/>
                </a:tc>
                <a:tc>
                  <a:txBody>
                    <a:bodyPr/>
                    <a:lstStyle/>
                    <a:p>
                      <a:r>
                        <a:rPr lang="en-US" sz="1400" dirty="0"/>
                        <a:t>48</a:t>
                      </a:r>
                    </a:p>
                  </a:txBody>
                  <a:tcPr/>
                </a:tc>
                <a:tc>
                  <a:txBody>
                    <a:bodyPr/>
                    <a:lstStyle/>
                    <a:p>
                      <a:r>
                        <a:rPr lang="en-US" sz="1400" dirty="0"/>
                        <a:t>570</a:t>
                      </a:r>
                    </a:p>
                  </a:txBody>
                  <a:tcPr/>
                </a:tc>
                <a:extLst>
                  <a:ext uri="{0D108BD9-81ED-4DB2-BD59-A6C34878D82A}">
                    <a16:rowId xmlns:a16="http://schemas.microsoft.com/office/drawing/2014/main" val="1793288457"/>
                  </a:ext>
                </a:extLst>
              </a:tr>
            </a:tbl>
          </a:graphicData>
        </a:graphic>
      </p:graphicFrame>
      <p:pic>
        <p:nvPicPr>
          <p:cNvPr id="17" name="Content Placeholder 16">
            <a:extLst>
              <a:ext uri="{FF2B5EF4-FFF2-40B4-BE49-F238E27FC236}">
                <a16:creationId xmlns:a16="http://schemas.microsoft.com/office/drawing/2014/main" id="{5AC7BE2B-AC89-264C-829C-72EFC1CB0D44}"/>
              </a:ext>
            </a:extLst>
          </p:cNvPr>
          <p:cNvPicPr>
            <a:picLocks noGrp="1" noChangeAspect="1"/>
          </p:cNvPicPr>
          <p:nvPr>
            <p:ph sz="quarter" idx="4"/>
          </p:nvPr>
        </p:nvPicPr>
        <p:blipFill>
          <a:blip r:embed="rId2"/>
          <a:srcRect/>
          <a:stretch/>
        </p:blipFill>
        <p:spPr>
          <a:xfrm>
            <a:off x="6339047" y="1266350"/>
            <a:ext cx="5762901" cy="4325300"/>
          </a:xfrm>
        </p:spPr>
      </p:pic>
      <p:pic>
        <p:nvPicPr>
          <p:cNvPr id="21" name="Content Placeholder 20">
            <a:extLst>
              <a:ext uri="{FF2B5EF4-FFF2-40B4-BE49-F238E27FC236}">
                <a16:creationId xmlns:a16="http://schemas.microsoft.com/office/drawing/2014/main" id="{52AA5891-D826-064B-AF82-E83400ECB6B4}"/>
              </a:ext>
            </a:extLst>
          </p:cNvPr>
          <p:cNvPicPr>
            <a:picLocks noGrp="1" noChangeAspect="1"/>
          </p:cNvPicPr>
          <p:nvPr>
            <p:ph sz="half" idx="2"/>
          </p:nvPr>
        </p:nvPicPr>
        <p:blipFill>
          <a:blip r:embed="rId3"/>
          <a:srcRect/>
          <a:stretch/>
        </p:blipFill>
        <p:spPr>
          <a:xfrm>
            <a:off x="558361" y="923862"/>
            <a:ext cx="5780686" cy="3450716"/>
          </a:xfrm>
        </p:spPr>
      </p:pic>
    </p:spTree>
    <p:extLst>
      <p:ext uri="{BB962C8B-B14F-4D97-AF65-F5344CB8AC3E}">
        <p14:creationId xmlns:p14="http://schemas.microsoft.com/office/powerpoint/2010/main" val="39331294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A40B56E-41D0-6141-A717-DF0237DBE81D}"/>
              </a:ext>
            </a:extLst>
          </p:cNvPr>
          <p:cNvSpPr>
            <a:spLocks noGrp="1"/>
          </p:cNvSpPr>
          <p:nvPr>
            <p:ph type="title"/>
          </p:nvPr>
        </p:nvSpPr>
        <p:spPr>
          <a:xfrm>
            <a:off x="838200" y="365125"/>
            <a:ext cx="10515600" cy="770545"/>
          </a:xfrm>
        </p:spPr>
        <p:txBody>
          <a:bodyPr>
            <a:normAutofit/>
          </a:bodyPr>
          <a:lstStyle/>
          <a:p>
            <a:pPr algn="ctr"/>
            <a:r>
              <a:rPr lang="en-US" sz="2800" dirty="0">
                <a:ea typeface="Helvetica Neue" panose="02000503000000020004" pitchFamily="2" charset="0"/>
                <a:cs typeface="Helvetica Neue" panose="02000503000000020004" pitchFamily="2" charset="0"/>
              </a:rPr>
              <a:t>Results – Learning Models Time Measurements</a:t>
            </a:r>
          </a:p>
        </p:txBody>
      </p:sp>
      <p:pic>
        <p:nvPicPr>
          <p:cNvPr id="10" name="Content Placeholder 9">
            <a:extLst>
              <a:ext uri="{FF2B5EF4-FFF2-40B4-BE49-F238E27FC236}">
                <a16:creationId xmlns:a16="http://schemas.microsoft.com/office/drawing/2014/main" id="{4CF41ACF-0932-2E47-AC7D-F4D9361C155F}"/>
              </a:ext>
            </a:extLst>
          </p:cNvPr>
          <p:cNvPicPr>
            <a:picLocks noGrp="1" noChangeAspect="1"/>
          </p:cNvPicPr>
          <p:nvPr>
            <p:ph idx="1"/>
          </p:nvPr>
        </p:nvPicPr>
        <p:blipFill>
          <a:blip r:embed="rId3"/>
          <a:stretch>
            <a:fillRect/>
          </a:stretch>
        </p:blipFill>
        <p:spPr>
          <a:xfrm>
            <a:off x="1883534" y="1370992"/>
            <a:ext cx="8424931" cy="4351338"/>
          </a:xfrm>
        </p:spPr>
      </p:pic>
      <p:sp>
        <p:nvSpPr>
          <p:cNvPr id="11" name="TextBox 10">
            <a:extLst>
              <a:ext uri="{FF2B5EF4-FFF2-40B4-BE49-F238E27FC236}">
                <a16:creationId xmlns:a16="http://schemas.microsoft.com/office/drawing/2014/main" id="{8086DF6E-F685-9C4C-95A1-D2825383B347}"/>
              </a:ext>
            </a:extLst>
          </p:cNvPr>
          <p:cNvSpPr txBox="1"/>
          <p:nvPr/>
        </p:nvSpPr>
        <p:spPr>
          <a:xfrm>
            <a:off x="3719384" y="5722330"/>
            <a:ext cx="1453026" cy="400110"/>
          </a:xfrm>
          <a:prstGeom prst="rect">
            <a:avLst/>
          </a:prstGeom>
          <a:noFill/>
        </p:spPr>
        <p:txBody>
          <a:bodyPr wrap="none" rtlCol="0">
            <a:spAutoFit/>
          </a:bodyPr>
          <a:lstStyle/>
          <a:p>
            <a:r>
              <a:rPr lang="en-US" sz="2000" dirty="0">
                <a:latin typeface="Helvetica Neue" panose="02000503000000020004" pitchFamily="2" charset="0"/>
                <a:ea typeface="Helvetica Neue" panose="02000503000000020004" pitchFamily="2" charset="0"/>
                <a:cs typeface="Helvetica Neue" panose="02000503000000020004" pitchFamily="2" charset="0"/>
              </a:rPr>
              <a:t>DeltaIoT.v1</a:t>
            </a:r>
          </a:p>
        </p:txBody>
      </p:sp>
      <p:sp>
        <p:nvSpPr>
          <p:cNvPr id="12" name="TextBox 11">
            <a:extLst>
              <a:ext uri="{FF2B5EF4-FFF2-40B4-BE49-F238E27FC236}">
                <a16:creationId xmlns:a16="http://schemas.microsoft.com/office/drawing/2014/main" id="{C57A0B23-D06D-654C-8802-109FC698E106}"/>
              </a:ext>
            </a:extLst>
          </p:cNvPr>
          <p:cNvSpPr txBox="1"/>
          <p:nvPr/>
        </p:nvSpPr>
        <p:spPr>
          <a:xfrm>
            <a:off x="7727092" y="5722330"/>
            <a:ext cx="1453026" cy="400110"/>
          </a:xfrm>
          <a:prstGeom prst="rect">
            <a:avLst/>
          </a:prstGeom>
          <a:noFill/>
        </p:spPr>
        <p:txBody>
          <a:bodyPr wrap="none" rtlCol="0">
            <a:spAutoFit/>
          </a:bodyPr>
          <a:lstStyle/>
          <a:p>
            <a:r>
              <a:rPr lang="en-US" sz="2000" dirty="0">
                <a:latin typeface="Helvetica Neue" panose="02000503000000020004" pitchFamily="2" charset="0"/>
                <a:ea typeface="Helvetica Neue" panose="02000503000000020004" pitchFamily="2" charset="0"/>
                <a:cs typeface="Helvetica Neue" panose="02000503000000020004" pitchFamily="2" charset="0"/>
              </a:rPr>
              <a:t>DeltaIoT.v2</a:t>
            </a:r>
          </a:p>
        </p:txBody>
      </p:sp>
    </p:spTree>
    <p:extLst>
      <p:ext uri="{BB962C8B-B14F-4D97-AF65-F5344CB8AC3E}">
        <p14:creationId xmlns:p14="http://schemas.microsoft.com/office/powerpoint/2010/main" val="14512931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453FA-857F-8D45-BBC6-7DA7902C6B13}"/>
              </a:ext>
            </a:extLst>
          </p:cNvPr>
          <p:cNvSpPr>
            <a:spLocks noGrp="1"/>
          </p:cNvSpPr>
          <p:nvPr>
            <p:ph type="title"/>
          </p:nvPr>
        </p:nvSpPr>
        <p:spPr/>
        <p:txBody>
          <a:bodyPr>
            <a:normAutofit/>
          </a:bodyPr>
          <a:lstStyle/>
          <a:p>
            <a:pPr algn="ctr"/>
            <a:r>
              <a:rPr lang="en-US" sz="2800" dirty="0">
                <a:ea typeface="Helvetica Neue" panose="02000503000000020004" pitchFamily="2" charset="0"/>
                <a:cs typeface="Helvetica Neue" panose="02000503000000020004" pitchFamily="2" charset="0"/>
              </a:rPr>
              <a:t>Threats to Validity</a:t>
            </a:r>
          </a:p>
        </p:txBody>
      </p:sp>
      <p:sp>
        <p:nvSpPr>
          <p:cNvPr id="3" name="Content Placeholder 2">
            <a:extLst>
              <a:ext uri="{FF2B5EF4-FFF2-40B4-BE49-F238E27FC236}">
                <a16:creationId xmlns:a16="http://schemas.microsoft.com/office/drawing/2014/main" id="{4F92260E-2889-FA49-A5AD-6027BFE19333}"/>
              </a:ext>
            </a:extLst>
          </p:cNvPr>
          <p:cNvSpPr>
            <a:spLocks noGrp="1"/>
          </p:cNvSpPr>
          <p:nvPr>
            <p:ph idx="1"/>
          </p:nvPr>
        </p:nvSpPr>
        <p:spPr/>
        <p:txBody>
          <a:bodyPr>
            <a:normAutofit/>
          </a:bodyPr>
          <a:lstStyle/>
          <a:p>
            <a:r>
              <a:rPr lang="en-US" sz="2000" dirty="0">
                <a:ea typeface="Helvetica Neue" panose="02000503000000020004" pitchFamily="2" charset="0"/>
                <a:cs typeface="Helvetica Neue" panose="02000503000000020004" pitchFamily="2" charset="0"/>
              </a:rPr>
              <a:t>Simulation randomness may imposes reliability threat</a:t>
            </a:r>
          </a:p>
          <a:p>
            <a:pPr lvl="1">
              <a:buFontTx/>
              <a:buChar char="-"/>
            </a:pPr>
            <a:r>
              <a:rPr lang="en-US" sz="2000" dirty="0">
                <a:ea typeface="Helvetica Neue" panose="02000503000000020004" pitchFamily="2" charset="0"/>
                <a:cs typeface="Helvetica Neue" panose="02000503000000020004" pitchFamily="2" charset="0"/>
              </a:rPr>
              <a:t>Minimized by running longer simulation </a:t>
            </a:r>
          </a:p>
          <a:p>
            <a:r>
              <a:rPr lang="en-US" sz="2000" dirty="0">
                <a:ea typeface="Helvetica Neue" panose="02000503000000020004" pitchFamily="2" charset="0"/>
                <a:cs typeface="Helvetica Neue" panose="02000503000000020004" pitchFamily="2" charset="0"/>
              </a:rPr>
              <a:t>Evaluation introduces external validity threat</a:t>
            </a:r>
          </a:p>
          <a:p>
            <a:pPr lvl="1">
              <a:buFontTx/>
              <a:buChar char="-"/>
            </a:pPr>
            <a:r>
              <a:rPr lang="en-US" sz="2000" dirty="0">
                <a:ea typeface="Helvetica Neue" panose="02000503000000020004" pitchFamily="2" charset="0"/>
                <a:cs typeface="Helvetica Neue" panose="02000503000000020004" pitchFamily="2" charset="0"/>
              </a:rPr>
              <a:t>Conclusion may not be generalized in other domains</a:t>
            </a:r>
          </a:p>
          <a:p>
            <a:pPr lvl="1">
              <a:buFontTx/>
              <a:buChar char="-"/>
            </a:pPr>
            <a:r>
              <a:rPr lang="en-US" sz="2000" dirty="0">
                <a:ea typeface="Helvetica Neue" panose="02000503000000020004" pitchFamily="2" charset="0"/>
                <a:cs typeface="Helvetica Neue" panose="02000503000000020004" pitchFamily="2" charset="0"/>
              </a:rPr>
              <a:t>Need more evaluations from different domains</a:t>
            </a:r>
          </a:p>
        </p:txBody>
      </p:sp>
    </p:spTree>
    <p:extLst>
      <p:ext uri="{BB962C8B-B14F-4D97-AF65-F5344CB8AC3E}">
        <p14:creationId xmlns:p14="http://schemas.microsoft.com/office/powerpoint/2010/main" val="1349120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CD7D4-DD12-1647-8C41-B217DACD5244}"/>
              </a:ext>
            </a:extLst>
          </p:cNvPr>
          <p:cNvSpPr>
            <a:spLocks noGrp="1"/>
          </p:cNvSpPr>
          <p:nvPr>
            <p:ph type="title"/>
          </p:nvPr>
        </p:nvSpPr>
        <p:spPr>
          <a:xfrm>
            <a:off x="838200" y="647207"/>
            <a:ext cx="10515600" cy="561150"/>
          </a:xfrm>
        </p:spPr>
        <p:txBody>
          <a:bodyPr>
            <a:normAutofit/>
          </a:bodyPr>
          <a:lstStyle/>
          <a:p>
            <a:pPr algn="ctr"/>
            <a:r>
              <a:rPr lang="en-US" sz="2800" dirty="0">
                <a:ea typeface="Helvetica Neue" panose="02000503000000020004" pitchFamily="2" charset="0"/>
                <a:cs typeface="Helvetica Neue" panose="02000503000000020004" pitchFamily="2" charset="0"/>
              </a:rPr>
              <a:t>Conclusion &amp; Future Work</a:t>
            </a:r>
          </a:p>
        </p:txBody>
      </p:sp>
      <p:sp>
        <p:nvSpPr>
          <p:cNvPr id="3" name="Content Placeholder 2">
            <a:extLst>
              <a:ext uri="{FF2B5EF4-FFF2-40B4-BE49-F238E27FC236}">
                <a16:creationId xmlns:a16="http://schemas.microsoft.com/office/drawing/2014/main" id="{D03AB0BD-09EF-2440-A5ED-A5F62E4AE847}"/>
              </a:ext>
            </a:extLst>
          </p:cNvPr>
          <p:cNvSpPr>
            <a:spLocks noGrp="1"/>
          </p:cNvSpPr>
          <p:nvPr>
            <p:ph idx="1"/>
          </p:nvPr>
        </p:nvSpPr>
        <p:spPr>
          <a:xfrm>
            <a:off x="838200" y="1769423"/>
            <a:ext cx="10515600" cy="4607625"/>
          </a:xfrm>
        </p:spPr>
        <p:txBody>
          <a:bodyPr>
            <a:noAutofit/>
          </a:bodyPr>
          <a:lstStyle/>
          <a:p>
            <a:r>
              <a:rPr lang="en-US" sz="2000" dirty="0">
                <a:ea typeface="Helvetica Neue" panose="02000503000000020004" pitchFamily="2" charset="0"/>
                <a:cs typeface="Helvetica Neue" panose="02000503000000020004" pitchFamily="2" charset="0"/>
              </a:rPr>
              <a:t>ANN efficiently reduced the adaptation space</a:t>
            </a:r>
          </a:p>
          <a:p>
            <a:r>
              <a:rPr lang="en-US" sz="2000" dirty="0">
                <a:ea typeface="Helvetica Neue" panose="02000503000000020004" pitchFamily="2" charset="0"/>
                <a:cs typeface="Helvetica Neue" panose="02000503000000020004" pitchFamily="2" charset="0"/>
              </a:rPr>
              <a:t>Adaptation goals are still guaranteed</a:t>
            </a:r>
          </a:p>
          <a:p>
            <a:r>
              <a:rPr lang="en-US" sz="2000" dirty="0">
                <a:ea typeface="Helvetica Neue" panose="02000503000000020004" pitchFamily="2" charset="0"/>
                <a:cs typeface="Helvetica Neue" panose="02000503000000020004" pitchFamily="2" charset="0"/>
              </a:rPr>
              <a:t>Our contribution to the state-of-the-art is a learning approach</a:t>
            </a:r>
          </a:p>
          <a:p>
            <a:r>
              <a:rPr lang="en-US" sz="2000" dirty="0">
                <a:ea typeface="Helvetica Neue" panose="02000503000000020004" pitchFamily="2" charset="0"/>
                <a:cs typeface="Helvetica Neue" panose="02000503000000020004" pitchFamily="2" charset="0"/>
              </a:rPr>
              <a:t>Enable formal analysis approaches to handle large adaptation space</a:t>
            </a:r>
          </a:p>
          <a:p>
            <a:r>
              <a:rPr lang="en-US" sz="2000" dirty="0">
                <a:ea typeface="Helvetica Neue" panose="02000503000000020004" pitchFamily="2" charset="0"/>
                <a:cs typeface="Helvetica Neue" panose="02000503000000020004" pitchFamily="2" charset="0"/>
              </a:rPr>
              <a:t>Used IoT system for evaluation </a:t>
            </a:r>
          </a:p>
          <a:p>
            <a:r>
              <a:rPr lang="en-US" sz="2000" dirty="0">
                <a:ea typeface="Helvetica Neue" panose="02000503000000020004" pitchFamily="2" charset="0"/>
                <a:cs typeface="Helvetica Neue" panose="02000503000000020004" pitchFamily="2" charset="0"/>
              </a:rPr>
              <a:t>In future:</a:t>
            </a:r>
          </a:p>
          <a:p>
            <a:pPr lvl="1">
              <a:buFontTx/>
              <a:buChar char="-"/>
            </a:pPr>
            <a:r>
              <a:rPr lang="en-US" sz="2000" dirty="0">
                <a:ea typeface="Helvetica Neue" panose="02000503000000020004" pitchFamily="2" charset="0"/>
                <a:cs typeface="Helvetica Neue" panose="02000503000000020004" pitchFamily="2" charset="0"/>
              </a:rPr>
              <a:t>Evaluation on other self-adaptive artifacts</a:t>
            </a:r>
          </a:p>
          <a:p>
            <a:pPr lvl="1">
              <a:buFontTx/>
              <a:buChar char="-"/>
            </a:pPr>
            <a:r>
              <a:rPr lang="en-US" sz="2000" dirty="0">
                <a:ea typeface="Helvetica Neue" panose="02000503000000020004" pitchFamily="2" charset="0"/>
                <a:cs typeface="Helvetica Neue" panose="02000503000000020004" pitchFamily="2" charset="0"/>
              </a:rPr>
              <a:t>Explore other neural networks and approaches within supervised learning</a:t>
            </a:r>
          </a:p>
          <a:p>
            <a:pPr lvl="1">
              <a:buFontTx/>
              <a:buChar char="-"/>
            </a:pPr>
            <a:r>
              <a:rPr lang="en-US" sz="2000" dirty="0">
                <a:ea typeface="Helvetica Neue" panose="02000503000000020004" pitchFamily="2" charset="0"/>
                <a:cs typeface="Helvetica Neue" panose="02000503000000020004" pitchFamily="2" charset="0"/>
              </a:rPr>
              <a:t>Integrate with other existing formal analysis approaches</a:t>
            </a:r>
          </a:p>
          <a:p>
            <a:pPr lvl="1">
              <a:buFontTx/>
              <a:buChar char="-"/>
            </a:pPr>
            <a:r>
              <a:rPr lang="en-US" sz="2000" dirty="0">
                <a:ea typeface="Helvetica Neue" panose="02000503000000020004" pitchFamily="2" charset="0"/>
                <a:cs typeface="Helvetica Neue" panose="02000503000000020004" pitchFamily="2" charset="0"/>
              </a:rPr>
              <a:t>Achieve optimization goals using machine learning</a:t>
            </a:r>
          </a:p>
          <a:p>
            <a:pPr lvl="1">
              <a:buFontTx/>
              <a:buChar char="-"/>
            </a:pPr>
            <a:endParaRPr lang="en-US" sz="2000" dirty="0">
              <a:ea typeface="Helvetica Neue" panose="02000503000000020004" pitchFamily="2" charset="0"/>
              <a:cs typeface="Helvetica Neue" panose="02000503000000020004" pitchFamily="2" charset="0"/>
            </a:endParaRPr>
          </a:p>
          <a:p>
            <a:pPr lvl="1">
              <a:buFontTx/>
              <a:buChar char="-"/>
            </a:pPr>
            <a:endParaRPr lang="en-US" sz="2000" dirty="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255048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EAC84-A507-0047-87D3-907516B2386E}"/>
              </a:ext>
            </a:extLst>
          </p:cNvPr>
          <p:cNvSpPr>
            <a:spLocks noGrp="1"/>
          </p:cNvSpPr>
          <p:nvPr>
            <p:ph type="title"/>
          </p:nvPr>
        </p:nvSpPr>
        <p:spPr>
          <a:xfrm>
            <a:off x="838200" y="365125"/>
            <a:ext cx="10515600" cy="615777"/>
          </a:xfrm>
        </p:spPr>
        <p:txBody>
          <a:bodyPr>
            <a:normAutofit/>
          </a:bodyPr>
          <a:lstStyle/>
          <a:p>
            <a:pPr algn="ctr"/>
            <a:r>
              <a:rPr lang="en-US" sz="2800" dirty="0"/>
              <a:t>Self-Adaptation</a:t>
            </a:r>
          </a:p>
        </p:txBody>
      </p:sp>
      <p:sp>
        <p:nvSpPr>
          <p:cNvPr id="126" name="Software system deal with various runtime uncertainties:…"/>
          <p:cNvSpPr txBox="1">
            <a:spLocks noGrp="1"/>
          </p:cNvSpPr>
          <p:nvPr>
            <p:ph idx="1"/>
          </p:nvPr>
        </p:nvSpPr>
        <p:spPr>
          <a:xfrm>
            <a:off x="838200" y="1280160"/>
            <a:ext cx="10515600" cy="5419898"/>
          </a:xfrm>
          <a:prstGeom prst="rect">
            <a:avLst/>
          </a:prstGeom>
        </p:spPr>
        <p:txBody>
          <a:bodyPr anchor="t">
            <a:noAutofit/>
          </a:bodyPr>
          <a:lstStyle/>
          <a:p>
            <a:pPr marL="293776" indent="-293776" algn="just" defTabSz="386106">
              <a:spcBef>
                <a:spcPts val="2742"/>
              </a:spcBef>
              <a:defRPr sz="3008"/>
            </a:pPr>
            <a:r>
              <a:rPr lang="en-US" sz="2000" dirty="0"/>
              <a:t>Modern Software systems deal with various runtime uncertainties: </a:t>
            </a:r>
          </a:p>
          <a:p>
            <a:pPr marL="587553" lvl="1" indent="-293776" algn="just" defTabSz="386106">
              <a:spcBef>
                <a:spcPts val="2742"/>
              </a:spcBef>
              <a:buChar char="-"/>
              <a:defRPr sz="3008"/>
            </a:pPr>
            <a:r>
              <a:rPr lang="en-US" sz="2000" dirty="0"/>
              <a:t>Dynamic conditions of the operating environment</a:t>
            </a:r>
          </a:p>
          <a:p>
            <a:pPr marL="587553" lvl="1" indent="-293776" algn="just" defTabSz="386106">
              <a:spcBef>
                <a:spcPts val="2742"/>
              </a:spcBef>
              <a:buChar char="-"/>
              <a:defRPr sz="3008"/>
            </a:pPr>
            <a:r>
              <a:rPr lang="en-US" sz="2000" dirty="0"/>
              <a:t>Changing user goals</a:t>
            </a:r>
          </a:p>
          <a:p>
            <a:pPr marL="130353" indent="-293776" algn="just" defTabSz="386106">
              <a:spcBef>
                <a:spcPts val="2742"/>
              </a:spcBef>
              <a:buChar char="-"/>
              <a:defRPr sz="3008"/>
            </a:pPr>
            <a:r>
              <a:rPr lang="en-US" sz="2000" dirty="0"/>
              <a:t>Runtime uncertainties affect quality requirements</a:t>
            </a:r>
          </a:p>
          <a:p>
            <a:pPr marL="293776" indent="-293776" algn="just" defTabSz="386106">
              <a:spcBef>
                <a:spcPts val="2742"/>
              </a:spcBef>
              <a:defRPr sz="3008"/>
            </a:pPr>
            <a:r>
              <a:rPr lang="en-US" sz="2000" dirty="0"/>
              <a:t>Self-adaptation autonomously handles runtime uncertainties</a:t>
            </a:r>
          </a:p>
          <a:p>
            <a:pPr marL="293776" indent="-293776" algn="just" defTabSz="386106">
              <a:spcBef>
                <a:spcPts val="2742"/>
              </a:spcBef>
              <a:defRPr sz="3008"/>
            </a:pPr>
            <a:r>
              <a:rPr lang="en-US" sz="2000" dirty="0"/>
              <a:t>Various approaches to realize self-adaptation:</a:t>
            </a:r>
          </a:p>
          <a:p>
            <a:pPr marL="587553" lvl="1" indent="-293776" algn="just" defTabSz="386106">
              <a:spcBef>
                <a:spcPts val="2742"/>
              </a:spcBef>
              <a:buChar char="-"/>
              <a:defRPr sz="3008"/>
            </a:pPr>
            <a:r>
              <a:rPr lang="en-US" sz="2000" dirty="0"/>
              <a:t>Architecture-based adaptation</a:t>
            </a:r>
          </a:p>
          <a:p>
            <a:pPr marL="587553" lvl="1" indent="-293776" algn="just" defTabSz="386106">
              <a:spcBef>
                <a:spcPts val="2742"/>
              </a:spcBef>
              <a:buChar char="-"/>
              <a:defRPr sz="3008"/>
            </a:pPr>
            <a:r>
              <a:rPr lang="en-US" sz="2000" dirty="0"/>
              <a:t>Self-aware computing</a:t>
            </a:r>
          </a:p>
          <a:p>
            <a:pPr marL="587553" lvl="1" indent="-293776" algn="just" defTabSz="386106">
              <a:spcBef>
                <a:spcPts val="2742"/>
              </a:spcBef>
              <a:buChar char="-"/>
              <a:defRPr sz="3008"/>
            </a:pPr>
            <a:r>
              <a:rPr lang="en-US" sz="2000" dirty="0"/>
              <a:t>Context-based software adaptation</a:t>
            </a:r>
          </a:p>
        </p:txBody>
      </p:sp>
    </p:spTree>
    <p:extLst>
      <p:ext uri="{BB962C8B-B14F-4D97-AF65-F5344CB8AC3E}">
        <p14:creationId xmlns:p14="http://schemas.microsoft.com/office/powerpoint/2010/main" val="426883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EAC84-A507-0047-87D3-907516B2386E}"/>
              </a:ext>
            </a:extLst>
          </p:cNvPr>
          <p:cNvSpPr>
            <a:spLocks noGrp="1"/>
          </p:cNvSpPr>
          <p:nvPr>
            <p:ph type="title"/>
          </p:nvPr>
        </p:nvSpPr>
        <p:spPr>
          <a:xfrm>
            <a:off x="839788" y="457200"/>
            <a:ext cx="10512424" cy="531812"/>
          </a:xfrm>
        </p:spPr>
        <p:txBody>
          <a:bodyPr>
            <a:normAutofit/>
          </a:bodyPr>
          <a:lstStyle/>
          <a:p>
            <a:pPr algn="ctr"/>
            <a:r>
              <a:rPr lang="en-US" sz="2800" dirty="0"/>
              <a:t>Architecture-Based Adaptation</a:t>
            </a:r>
          </a:p>
        </p:txBody>
      </p:sp>
      <p:pic>
        <p:nvPicPr>
          <p:cNvPr id="4" name="Content Placeholder 3">
            <a:extLst>
              <a:ext uri="{FF2B5EF4-FFF2-40B4-BE49-F238E27FC236}">
                <a16:creationId xmlns:a16="http://schemas.microsoft.com/office/drawing/2014/main" id="{F1948A0C-E382-EC40-A4A7-F4E9E88AC3E5}"/>
              </a:ext>
            </a:extLst>
          </p:cNvPr>
          <p:cNvPicPr>
            <a:picLocks noGrp="1" noChangeAspect="1"/>
          </p:cNvPicPr>
          <p:nvPr>
            <p:ph idx="1"/>
          </p:nvPr>
        </p:nvPicPr>
        <p:blipFill>
          <a:blip r:embed="rId3"/>
          <a:stretch>
            <a:fillRect/>
          </a:stretch>
        </p:blipFill>
        <p:spPr>
          <a:xfrm>
            <a:off x="5180012" y="1880235"/>
            <a:ext cx="6172200" cy="3988753"/>
          </a:xfrm>
          <a:prstGeom prst="rect">
            <a:avLst/>
          </a:prstGeom>
        </p:spPr>
      </p:pic>
      <p:sp>
        <p:nvSpPr>
          <p:cNvPr id="5" name="Text Placeholder 4">
            <a:extLst>
              <a:ext uri="{FF2B5EF4-FFF2-40B4-BE49-F238E27FC236}">
                <a16:creationId xmlns:a16="http://schemas.microsoft.com/office/drawing/2014/main" id="{B0B805AA-D818-D149-A37A-AFC94833C3B4}"/>
              </a:ext>
            </a:extLst>
          </p:cNvPr>
          <p:cNvSpPr>
            <a:spLocks noGrp="1"/>
          </p:cNvSpPr>
          <p:nvPr>
            <p:ph type="body" sz="half" idx="2"/>
          </p:nvPr>
        </p:nvSpPr>
        <p:spPr>
          <a:xfrm>
            <a:off x="839788" y="2057400"/>
            <a:ext cx="4340224" cy="3811588"/>
          </a:xfrm>
        </p:spPr>
        <p:txBody>
          <a:bodyPr>
            <a:normAutofit/>
          </a:bodyPr>
          <a:lstStyle/>
          <a:p>
            <a:pPr marL="342900" indent="-342900">
              <a:buFont typeface="Arial" panose="020B0604020202020204" pitchFamily="34" charset="0"/>
              <a:buChar char="•"/>
            </a:pPr>
            <a:r>
              <a:rPr lang="en-US" sz="2000" dirty="0"/>
              <a:t>Managed system contains domain logic</a:t>
            </a:r>
          </a:p>
          <a:p>
            <a:pPr marL="342900" indent="-342900">
              <a:buFont typeface="Arial" panose="020B0604020202020204" pitchFamily="34" charset="0"/>
              <a:buChar char="•"/>
            </a:pPr>
            <a:r>
              <a:rPr lang="en-US" sz="2000" dirty="0"/>
              <a:t>Managing system contains adaptation logic</a:t>
            </a:r>
          </a:p>
          <a:p>
            <a:pPr marL="342900" indent="-342900">
              <a:buFont typeface="Arial" panose="020B0604020202020204" pitchFamily="34" charset="0"/>
              <a:buChar char="•"/>
            </a:pPr>
            <a:r>
              <a:rPr lang="en-US" sz="2000" dirty="0"/>
              <a:t>Communicates via sensors &amp; actuators</a:t>
            </a:r>
          </a:p>
        </p:txBody>
      </p:sp>
    </p:spTree>
    <p:extLst>
      <p:ext uri="{BB962C8B-B14F-4D97-AF65-F5344CB8AC3E}">
        <p14:creationId xmlns:p14="http://schemas.microsoft.com/office/powerpoint/2010/main" val="3473666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EAC84-A507-0047-87D3-907516B2386E}"/>
              </a:ext>
            </a:extLst>
          </p:cNvPr>
          <p:cNvSpPr>
            <a:spLocks noGrp="1"/>
          </p:cNvSpPr>
          <p:nvPr>
            <p:ph type="title"/>
          </p:nvPr>
        </p:nvSpPr>
        <p:spPr>
          <a:xfrm>
            <a:off x="839788" y="457200"/>
            <a:ext cx="10512424" cy="531812"/>
          </a:xfrm>
        </p:spPr>
        <p:txBody>
          <a:bodyPr>
            <a:normAutofit/>
          </a:bodyPr>
          <a:lstStyle/>
          <a:p>
            <a:pPr algn="ctr"/>
            <a:r>
              <a:rPr lang="en-US" sz="2800" dirty="0"/>
              <a:t>Architecture-Based Adaptation</a:t>
            </a:r>
          </a:p>
        </p:txBody>
      </p:sp>
      <p:pic>
        <p:nvPicPr>
          <p:cNvPr id="4" name="Content Placeholder 3">
            <a:extLst>
              <a:ext uri="{FF2B5EF4-FFF2-40B4-BE49-F238E27FC236}">
                <a16:creationId xmlns:a16="http://schemas.microsoft.com/office/drawing/2014/main" id="{F1948A0C-E382-EC40-A4A7-F4E9E88AC3E5}"/>
              </a:ext>
            </a:extLst>
          </p:cNvPr>
          <p:cNvPicPr>
            <a:picLocks noGrp="1" noChangeAspect="1"/>
          </p:cNvPicPr>
          <p:nvPr>
            <p:ph idx="1"/>
          </p:nvPr>
        </p:nvPicPr>
        <p:blipFill>
          <a:blip r:embed="rId3"/>
          <a:srcRect/>
          <a:stretch/>
        </p:blipFill>
        <p:spPr>
          <a:xfrm>
            <a:off x="5182781" y="1880235"/>
            <a:ext cx="6166661" cy="3988753"/>
          </a:xfrm>
          <a:prstGeom prst="rect">
            <a:avLst/>
          </a:prstGeom>
        </p:spPr>
      </p:pic>
      <p:sp>
        <p:nvSpPr>
          <p:cNvPr id="5" name="Text Placeholder 4">
            <a:extLst>
              <a:ext uri="{FF2B5EF4-FFF2-40B4-BE49-F238E27FC236}">
                <a16:creationId xmlns:a16="http://schemas.microsoft.com/office/drawing/2014/main" id="{B0B805AA-D818-D149-A37A-AFC94833C3B4}"/>
              </a:ext>
            </a:extLst>
          </p:cNvPr>
          <p:cNvSpPr>
            <a:spLocks noGrp="1"/>
          </p:cNvSpPr>
          <p:nvPr>
            <p:ph type="body" sz="half" idx="2"/>
          </p:nvPr>
        </p:nvSpPr>
        <p:spPr>
          <a:xfrm>
            <a:off x="839788" y="2057400"/>
            <a:ext cx="4342993" cy="3811588"/>
          </a:xfrm>
        </p:spPr>
        <p:txBody>
          <a:bodyPr>
            <a:normAutofit/>
          </a:bodyPr>
          <a:lstStyle/>
          <a:p>
            <a:pPr marL="342900" indent="-342900">
              <a:buFont typeface="Arial" panose="020B0604020202020204" pitchFamily="34" charset="0"/>
              <a:buChar char="•"/>
            </a:pPr>
            <a:r>
              <a:rPr lang="en-US" sz="2000" dirty="0"/>
              <a:t>Managing systems is equipped with MAPE-K feedback loop</a:t>
            </a:r>
          </a:p>
          <a:p>
            <a:pPr marL="342900" indent="-342900">
              <a:buFont typeface="Arial" panose="020B0604020202020204" pitchFamily="34" charset="0"/>
              <a:buChar char="•"/>
            </a:pPr>
            <a:r>
              <a:rPr lang="en-US" sz="2000" dirty="0"/>
              <a:t>MAPE-K feedback loop is used to realize self-adaptation</a:t>
            </a:r>
          </a:p>
        </p:txBody>
      </p:sp>
    </p:spTree>
    <p:extLst>
      <p:ext uri="{BB962C8B-B14F-4D97-AF65-F5344CB8AC3E}">
        <p14:creationId xmlns:p14="http://schemas.microsoft.com/office/powerpoint/2010/main" val="33535813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EAC84-A507-0047-87D3-907516B2386E}"/>
              </a:ext>
            </a:extLst>
          </p:cNvPr>
          <p:cNvSpPr>
            <a:spLocks noGrp="1"/>
          </p:cNvSpPr>
          <p:nvPr>
            <p:ph type="title"/>
          </p:nvPr>
        </p:nvSpPr>
        <p:spPr>
          <a:xfrm>
            <a:off x="839788" y="457200"/>
            <a:ext cx="10512424" cy="531812"/>
          </a:xfrm>
        </p:spPr>
        <p:txBody>
          <a:bodyPr>
            <a:normAutofit/>
          </a:bodyPr>
          <a:lstStyle/>
          <a:p>
            <a:pPr algn="ctr"/>
            <a:r>
              <a:rPr lang="en-US" sz="2800" dirty="0"/>
              <a:t>Architecture-Based Adaptation</a:t>
            </a:r>
          </a:p>
        </p:txBody>
      </p:sp>
      <p:pic>
        <p:nvPicPr>
          <p:cNvPr id="4" name="Content Placeholder 3">
            <a:extLst>
              <a:ext uri="{FF2B5EF4-FFF2-40B4-BE49-F238E27FC236}">
                <a16:creationId xmlns:a16="http://schemas.microsoft.com/office/drawing/2014/main" id="{F1948A0C-E382-EC40-A4A7-F4E9E88AC3E5}"/>
              </a:ext>
            </a:extLst>
          </p:cNvPr>
          <p:cNvPicPr>
            <a:picLocks noGrp="1" noChangeAspect="1"/>
          </p:cNvPicPr>
          <p:nvPr>
            <p:ph idx="1"/>
          </p:nvPr>
        </p:nvPicPr>
        <p:blipFill>
          <a:blip r:embed="rId3"/>
          <a:srcRect/>
          <a:stretch/>
        </p:blipFill>
        <p:spPr>
          <a:xfrm>
            <a:off x="5201582" y="1880235"/>
            <a:ext cx="6129059" cy="3988753"/>
          </a:xfrm>
          <a:prstGeom prst="rect">
            <a:avLst/>
          </a:prstGeom>
        </p:spPr>
      </p:pic>
      <p:sp>
        <p:nvSpPr>
          <p:cNvPr id="5" name="Text Placeholder 4">
            <a:extLst>
              <a:ext uri="{FF2B5EF4-FFF2-40B4-BE49-F238E27FC236}">
                <a16:creationId xmlns:a16="http://schemas.microsoft.com/office/drawing/2014/main" id="{B0B805AA-D818-D149-A37A-AFC94833C3B4}"/>
              </a:ext>
            </a:extLst>
          </p:cNvPr>
          <p:cNvSpPr>
            <a:spLocks noGrp="1"/>
          </p:cNvSpPr>
          <p:nvPr>
            <p:ph type="body" sz="half" idx="2"/>
          </p:nvPr>
        </p:nvSpPr>
        <p:spPr>
          <a:xfrm>
            <a:off x="839788" y="2057400"/>
            <a:ext cx="4361794" cy="3811588"/>
          </a:xfrm>
        </p:spPr>
        <p:txBody>
          <a:bodyPr>
            <a:normAutofit/>
          </a:bodyPr>
          <a:lstStyle/>
          <a:p>
            <a:pPr marL="342900" indent="-342900">
              <a:buFont typeface="Arial" panose="020B0604020202020204" pitchFamily="34" charset="0"/>
              <a:buChar char="•"/>
            </a:pPr>
            <a:r>
              <a:rPr lang="en-US" sz="2000" dirty="0"/>
              <a:t>Runtime models: managed system &amp; environment models</a:t>
            </a:r>
          </a:p>
          <a:p>
            <a:pPr marL="342900" indent="-342900">
              <a:buFont typeface="Arial" panose="020B0604020202020204" pitchFamily="34" charset="0"/>
              <a:buChar char="•"/>
            </a:pPr>
            <a:r>
              <a:rPr lang="en-US" sz="2000" dirty="0"/>
              <a:t>Runtime models have parameters to capture data</a:t>
            </a:r>
          </a:p>
          <a:p>
            <a:pPr marL="342900" indent="-342900">
              <a:buFont typeface="Arial" panose="020B0604020202020204" pitchFamily="34" charset="0"/>
              <a:buChar char="•"/>
            </a:pPr>
            <a:r>
              <a:rPr lang="en-US" sz="2000" dirty="0"/>
              <a:t>Adaptation options: a set of possible configurations, a.k.a. adaptation space</a:t>
            </a:r>
          </a:p>
          <a:p>
            <a:pPr marL="342900" indent="-342900">
              <a:buFont typeface="Arial" panose="020B0604020202020204" pitchFamily="34" charset="0"/>
              <a:buChar char="•"/>
            </a:pPr>
            <a:r>
              <a:rPr lang="en-US" sz="2000" dirty="0"/>
              <a:t>Adaptation goals: quality requirements</a:t>
            </a:r>
          </a:p>
          <a:p>
            <a:pPr marL="342900" indent="-342900">
              <a:buFont typeface="Arial" panose="020B0604020202020204" pitchFamily="34" charset="0"/>
              <a:buChar char="•"/>
            </a:pPr>
            <a:r>
              <a:rPr lang="en-US" sz="2000" dirty="0"/>
              <a:t>Adaptation plan: a set of instructions to adapt managed system</a:t>
            </a:r>
          </a:p>
        </p:txBody>
      </p:sp>
    </p:spTree>
    <p:extLst>
      <p:ext uri="{BB962C8B-B14F-4D97-AF65-F5344CB8AC3E}">
        <p14:creationId xmlns:p14="http://schemas.microsoft.com/office/powerpoint/2010/main" val="4237360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EAC84-A507-0047-87D3-907516B2386E}"/>
              </a:ext>
            </a:extLst>
          </p:cNvPr>
          <p:cNvSpPr>
            <a:spLocks noGrp="1"/>
          </p:cNvSpPr>
          <p:nvPr>
            <p:ph type="title"/>
          </p:nvPr>
        </p:nvSpPr>
        <p:spPr>
          <a:xfrm>
            <a:off x="839788" y="457200"/>
            <a:ext cx="10512424" cy="531812"/>
          </a:xfrm>
        </p:spPr>
        <p:txBody>
          <a:bodyPr>
            <a:normAutofit/>
          </a:bodyPr>
          <a:lstStyle/>
          <a:p>
            <a:pPr algn="ctr"/>
            <a:r>
              <a:rPr lang="en-US" sz="2800" dirty="0"/>
              <a:t>Existing Formal Analysis Approaches (ActivFORMS, RQV)</a:t>
            </a:r>
          </a:p>
        </p:txBody>
      </p:sp>
      <p:pic>
        <p:nvPicPr>
          <p:cNvPr id="4" name="Content Placeholder 3">
            <a:extLst>
              <a:ext uri="{FF2B5EF4-FFF2-40B4-BE49-F238E27FC236}">
                <a16:creationId xmlns:a16="http://schemas.microsoft.com/office/drawing/2014/main" id="{F1948A0C-E382-EC40-A4A7-F4E9E88AC3E5}"/>
              </a:ext>
            </a:extLst>
          </p:cNvPr>
          <p:cNvPicPr>
            <a:picLocks noGrp="1" noChangeAspect="1"/>
          </p:cNvPicPr>
          <p:nvPr>
            <p:ph idx="1"/>
          </p:nvPr>
        </p:nvPicPr>
        <p:blipFill>
          <a:blip r:embed="rId3"/>
          <a:srcRect/>
          <a:stretch/>
        </p:blipFill>
        <p:spPr>
          <a:xfrm>
            <a:off x="5201582" y="1894174"/>
            <a:ext cx="6129059" cy="3960874"/>
          </a:xfrm>
          <a:prstGeom prst="rect">
            <a:avLst/>
          </a:prstGeom>
        </p:spPr>
      </p:pic>
      <p:sp>
        <p:nvSpPr>
          <p:cNvPr id="5" name="Text Placeholder 4">
            <a:extLst>
              <a:ext uri="{FF2B5EF4-FFF2-40B4-BE49-F238E27FC236}">
                <a16:creationId xmlns:a16="http://schemas.microsoft.com/office/drawing/2014/main" id="{B0B805AA-D818-D149-A37A-AFC94833C3B4}"/>
              </a:ext>
            </a:extLst>
          </p:cNvPr>
          <p:cNvSpPr>
            <a:spLocks noGrp="1"/>
          </p:cNvSpPr>
          <p:nvPr>
            <p:ph type="body" sz="half" idx="2"/>
          </p:nvPr>
        </p:nvSpPr>
        <p:spPr>
          <a:xfrm>
            <a:off x="839788" y="2057400"/>
            <a:ext cx="4361794" cy="3811588"/>
          </a:xfrm>
        </p:spPr>
        <p:txBody>
          <a:bodyPr>
            <a:normAutofit/>
          </a:bodyPr>
          <a:lstStyle/>
          <a:p>
            <a:pPr marL="342900" indent="-342900">
              <a:buFont typeface="Arial" panose="020B0604020202020204" pitchFamily="34" charset="0"/>
              <a:buChar char="•"/>
            </a:pPr>
            <a:r>
              <a:rPr lang="en-US" sz="2000" dirty="0"/>
              <a:t>Monitor, planner &amp; executor work same</a:t>
            </a:r>
          </a:p>
          <a:p>
            <a:pPr marL="342900" indent="-342900">
              <a:buFont typeface="Arial" panose="020B0604020202020204" pitchFamily="34" charset="0"/>
              <a:buChar char="•"/>
            </a:pPr>
            <a:r>
              <a:rPr lang="en-US" sz="2000" dirty="0"/>
              <a:t>Model checker estimates quality requirements with all adaptation options</a:t>
            </a:r>
          </a:p>
          <a:p>
            <a:pPr marL="342900" indent="-342900">
              <a:buFont typeface="Arial" panose="020B0604020202020204" pitchFamily="34" charset="0"/>
              <a:buChar char="•"/>
            </a:pPr>
            <a:r>
              <a:rPr lang="en-US" sz="2000" dirty="0"/>
              <a:t>Quality model represents the managed system for a specific adaptation goal</a:t>
            </a:r>
          </a:p>
          <a:p>
            <a:pPr marL="342900" indent="-342900">
              <a:buFont typeface="Arial" panose="020B0604020202020204" pitchFamily="34" charset="0"/>
              <a:buChar char="•"/>
            </a:pPr>
            <a:r>
              <a:rPr lang="en-US" sz="2000" dirty="0"/>
              <a:t>Provide guarantees to achieve adaptation goals</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p:txBody>
      </p:sp>
    </p:spTree>
    <p:extLst>
      <p:ext uri="{BB962C8B-B14F-4D97-AF65-F5344CB8AC3E}">
        <p14:creationId xmlns:p14="http://schemas.microsoft.com/office/powerpoint/2010/main" val="2093497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453FA-857F-8D45-BBC6-7DA7902C6B13}"/>
              </a:ext>
            </a:extLst>
          </p:cNvPr>
          <p:cNvSpPr>
            <a:spLocks noGrp="1"/>
          </p:cNvSpPr>
          <p:nvPr>
            <p:ph type="title"/>
          </p:nvPr>
        </p:nvSpPr>
        <p:spPr>
          <a:xfrm>
            <a:off x="839788" y="457200"/>
            <a:ext cx="10314647" cy="531812"/>
          </a:xfrm>
        </p:spPr>
        <p:txBody>
          <a:bodyPr>
            <a:normAutofit/>
          </a:bodyPr>
          <a:lstStyle/>
          <a:p>
            <a:pPr algn="ctr"/>
            <a:r>
              <a:rPr lang="en-US" sz="2800" dirty="0">
                <a:ea typeface="Helvetica Neue" panose="02000503000000020004" pitchFamily="2" charset="0"/>
                <a:cs typeface="Helvetica Neue" panose="02000503000000020004" pitchFamily="2" charset="0"/>
              </a:rPr>
              <a:t>Research Problem &amp; Research Question</a:t>
            </a:r>
          </a:p>
        </p:txBody>
      </p:sp>
      <p:pic>
        <p:nvPicPr>
          <p:cNvPr id="7" name="Picture Placeholder 6">
            <a:extLst>
              <a:ext uri="{FF2B5EF4-FFF2-40B4-BE49-F238E27FC236}">
                <a16:creationId xmlns:a16="http://schemas.microsoft.com/office/drawing/2014/main" id="{1C81AFEB-904C-7246-830E-731A773F568D}"/>
              </a:ext>
            </a:extLst>
          </p:cNvPr>
          <p:cNvPicPr>
            <a:picLocks noGrp="1" noChangeAspect="1"/>
          </p:cNvPicPr>
          <p:nvPr>
            <p:ph idx="1"/>
          </p:nvPr>
        </p:nvPicPr>
        <p:blipFill>
          <a:blip r:embed="rId3"/>
          <a:stretch>
            <a:fillRect/>
          </a:stretch>
        </p:blipFill>
        <p:spPr>
          <a:xfrm>
            <a:off x="7984691" y="1063122"/>
            <a:ext cx="3975161" cy="2983527"/>
          </a:xfrm>
        </p:spPr>
      </p:pic>
      <p:sp>
        <p:nvSpPr>
          <p:cNvPr id="4" name="Text Placeholder 3">
            <a:extLst>
              <a:ext uri="{FF2B5EF4-FFF2-40B4-BE49-F238E27FC236}">
                <a16:creationId xmlns:a16="http://schemas.microsoft.com/office/drawing/2014/main" id="{CFEFC095-BF91-D447-90CD-7D7030C38BAA}"/>
              </a:ext>
            </a:extLst>
          </p:cNvPr>
          <p:cNvSpPr>
            <a:spLocks noGrp="1"/>
          </p:cNvSpPr>
          <p:nvPr>
            <p:ph type="body" sz="half" idx="2"/>
          </p:nvPr>
        </p:nvSpPr>
        <p:spPr>
          <a:xfrm>
            <a:off x="839787" y="1635100"/>
            <a:ext cx="5036079" cy="4763532"/>
          </a:xfrm>
        </p:spPr>
        <p:txBody>
          <a:bodyPr>
            <a:normAutofit/>
          </a:bodyPr>
          <a:lstStyle/>
          <a:p>
            <a:pPr marL="285750" indent="-285750">
              <a:buFont typeface="Arial" panose="020B0604020202020204" pitchFamily="34" charset="0"/>
              <a:buChar char="•"/>
            </a:pPr>
            <a:r>
              <a:rPr lang="en-US" sz="2000" dirty="0">
                <a:ea typeface="Helvetica Neue" panose="02000503000000020004" pitchFamily="2" charset="0"/>
                <a:cs typeface="Helvetica Neue" panose="02000503000000020004" pitchFamily="2" charset="0"/>
              </a:rPr>
              <a:t>Self-adaptive systems have limited time</a:t>
            </a:r>
          </a:p>
          <a:p>
            <a:pPr marL="285750" indent="-285750">
              <a:buFont typeface="Arial" panose="020B0604020202020204" pitchFamily="34" charset="0"/>
              <a:buChar char="•"/>
            </a:pPr>
            <a:r>
              <a:rPr lang="en-US" sz="2000" dirty="0">
                <a:ea typeface="Helvetica Neue" panose="02000503000000020004" pitchFamily="2" charset="0"/>
                <a:cs typeface="Helvetica Neue" panose="02000503000000020004" pitchFamily="2" charset="0"/>
              </a:rPr>
              <a:t>Existing formal analysis approaches use exhaustive analysis</a:t>
            </a:r>
          </a:p>
          <a:p>
            <a:pPr marL="285750" indent="-285750">
              <a:buFont typeface="Arial" panose="020B0604020202020204" pitchFamily="34" charset="0"/>
              <a:buChar char="•"/>
            </a:pPr>
            <a:r>
              <a:rPr lang="en-US" sz="2000" dirty="0">
                <a:ea typeface="Helvetica Neue" panose="02000503000000020004" pitchFamily="2" charset="0"/>
                <a:cs typeface="Helvetica Neue" panose="02000503000000020004" pitchFamily="2" charset="0"/>
              </a:rPr>
              <a:t>Exhaustive analysis needs time and computing resources</a:t>
            </a:r>
          </a:p>
          <a:p>
            <a:pPr marL="285750" indent="-285750">
              <a:buFont typeface="Arial" panose="020B0604020202020204" pitchFamily="34" charset="0"/>
              <a:buChar char="•"/>
            </a:pPr>
            <a:r>
              <a:rPr lang="en-US" sz="2000" dirty="0">
                <a:ea typeface="Helvetica Neue" panose="02000503000000020004" pitchFamily="2" charset="0"/>
                <a:cs typeface="Helvetica Neue" panose="02000503000000020004" pitchFamily="2" charset="0"/>
              </a:rPr>
              <a:t>May not be feasible on large adaptation space (1000s adaptation options)</a:t>
            </a:r>
          </a:p>
          <a:p>
            <a:pPr marL="285750" indent="-285750">
              <a:buFont typeface="Arial" panose="020B0604020202020204" pitchFamily="34" charset="0"/>
              <a:buChar char="•"/>
            </a:pPr>
            <a:r>
              <a:rPr lang="en-US" sz="2000" dirty="0">
                <a:ea typeface="Helvetica Neue" panose="02000503000000020004" pitchFamily="2" charset="0"/>
                <a:cs typeface="Helvetica Neue" panose="02000503000000020004" pitchFamily="2" charset="0"/>
              </a:rPr>
              <a:t>Only efficient in small-scale self-adaptive systems</a:t>
            </a:r>
          </a:p>
          <a:p>
            <a:endParaRPr lang="en-US" sz="2000" dirty="0">
              <a:ea typeface="Helvetica Neue" panose="02000503000000020004" pitchFamily="2" charset="0"/>
              <a:cs typeface="Helvetica Neue" panose="02000503000000020004" pitchFamily="2" charset="0"/>
            </a:endParaRPr>
          </a:p>
          <a:p>
            <a:r>
              <a:rPr lang="en-US" sz="2000" i="1" dirty="0">
                <a:ea typeface="Helvetica Neue" panose="02000503000000020004" pitchFamily="2" charset="0"/>
                <a:cs typeface="Helvetica Neue" panose="02000503000000020004" pitchFamily="2" charset="0"/>
              </a:rPr>
              <a:t>Can we use artificial neural networks to reduce the adaptation space in self-adaptive systems without compromising the adaptation goals? </a:t>
            </a:r>
            <a:endParaRPr lang="en-US" sz="2000" dirty="0">
              <a:ea typeface="Helvetica Neue" panose="02000503000000020004" pitchFamily="2" charset="0"/>
              <a:cs typeface="Helvetica Neue" panose="02000503000000020004" pitchFamily="2" charset="0"/>
            </a:endParaRPr>
          </a:p>
          <a:p>
            <a:endParaRPr lang="en-US" sz="2000" dirty="0">
              <a:ea typeface="Helvetica Neue" panose="02000503000000020004" pitchFamily="2" charset="0"/>
              <a:cs typeface="Helvetica Neue" panose="02000503000000020004" pitchFamily="2" charset="0"/>
            </a:endParaRPr>
          </a:p>
          <a:p>
            <a:endParaRPr lang="en-US" sz="2000" dirty="0"/>
          </a:p>
        </p:txBody>
      </p:sp>
      <p:pic>
        <p:nvPicPr>
          <p:cNvPr id="6" name="Picture Placeholder 6">
            <a:extLst>
              <a:ext uri="{FF2B5EF4-FFF2-40B4-BE49-F238E27FC236}">
                <a16:creationId xmlns:a16="http://schemas.microsoft.com/office/drawing/2014/main" id="{ADE4BEDB-B3AA-4E49-9163-6A1060C4A7BF}"/>
              </a:ext>
            </a:extLst>
          </p:cNvPr>
          <p:cNvPicPr>
            <a:picLocks noChangeAspect="1"/>
          </p:cNvPicPr>
          <p:nvPr/>
        </p:nvPicPr>
        <p:blipFill>
          <a:blip r:embed="rId4"/>
          <a:srcRect/>
          <a:stretch/>
        </p:blipFill>
        <p:spPr>
          <a:xfrm>
            <a:off x="5875866" y="4120759"/>
            <a:ext cx="3547172" cy="2662302"/>
          </a:xfrm>
          <a:prstGeom prst="rect">
            <a:avLst/>
          </a:prstGeom>
        </p:spPr>
      </p:pic>
    </p:spTree>
    <p:extLst>
      <p:ext uri="{BB962C8B-B14F-4D97-AF65-F5344CB8AC3E}">
        <p14:creationId xmlns:p14="http://schemas.microsoft.com/office/powerpoint/2010/main" val="23857364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CD7D4-DD12-1647-8C41-B217DACD5244}"/>
              </a:ext>
            </a:extLst>
          </p:cNvPr>
          <p:cNvSpPr>
            <a:spLocks noGrp="1"/>
          </p:cNvSpPr>
          <p:nvPr>
            <p:ph type="title"/>
          </p:nvPr>
        </p:nvSpPr>
        <p:spPr>
          <a:xfrm>
            <a:off x="838200" y="365126"/>
            <a:ext cx="10515600" cy="687820"/>
          </a:xfrm>
        </p:spPr>
        <p:txBody>
          <a:bodyPr>
            <a:normAutofit/>
          </a:bodyPr>
          <a:lstStyle/>
          <a:p>
            <a:pPr algn="ctr"/>
            <a:r>
              <a:rPr lang="en-US" sz="2800" dirty="0">
                <a:ea typeface="Helvetica Neue" panose="02000503000000020004" pitchFamily="2" charset="0"/>
                <a:cs typeface="Helvetica Neue" panose="02000503000000020004" pitchFamily="2" charset="0"/>
              </a:rPr>
              <a:t>Machine Learning</a:t>
            </a:r>
          </a:p>
        </p:txBody>
      </p:sp>
      <p:pic>
        <p:nvPicPr>
          <p:cNvPr id="4" name="Classification.png" descr="Classification.png">
            <a:extLst>
              <a:ext uri="{FF2B5EF4-FFF2-40B4-BE49-F238E27FC236}">
                <a16:creationId xmlns:a16="http://schemas.microsoft.com/office/drawing/2014/main" id="{715A0261-6852-674E-B5D5-8C4A34CBDCC5}"/>
              </a:ext>
            </a:extLst>
          </p:cNvPr>
          <p:cNvPicPr>
            <a:picLocks noGrp="1" noChangeAspect="1"/>
          </p:cNvPicPr>
          <p:nvPr>
            <p:ph sz="half" idx="1"/>
          </p:nvPr>
        </p:nvPicPr>
        <p:blipFill>
          <a:blip r:embed="rId3"/>
          <a:stretch>
            <a:fillRect/>
          </a:stretch>
        </p:blipFill>
        <p:spPr>
          <a:xfrm>
            <a:off x="924173" y="4987242"/>
            <a:ext cx="5171827" cy="1704054"/>
          </a:xfrm>
          <a:prstGeom prst="rect">
            <a:avLst/>
          </a:prstGeom>
          <a:ln w="12700">
            <a:miter lim="400000"/>
          </a:ln>
        </p:spPr>
      </p:pic>
      <p:pic>
        <p:nvPicPr>
          <p:cNvPr id="9" name="Content Placeholder 8">
            <a:extLst>
              <a:ext uri="{FF2B5EF4-FFF2-40B4-BE49-F238E27FC236}">
                <a16:creationId xmlns:a16="http://schemas.microsoft.com/office/drawing/2014/main" id="{8D66144D-CAD5-3B46-918F-57A4C7CE01AF}"/>
              </a:ext>
            </a:extLst>
          </p:cNvPr>
          <p:cNvPicPr>
            <a:picLocks noGrp="1" noChangeAspect="1"/>
          </p:cNvPicPr>
          <p:nvPr>
            <p:ph sz="half" idx="2"/>
          </p:nvPr>
        </p:nvPicPr>
        <p:blipFill>
          <a:blip r:embed="rId4"/>
          <a:stretch>
            <a:fillRect/>
          </a:stretch>
        </p:blipFill>
        <p:spPr>
          <a:xfrm>
            <a:off x="7329269" y="1277343"/>
            <a:ext cx="4024532" cy="2210845"/>
          </a:xfrm>
        </p:spPr>
      </p:pic>
      <p:pic>
        <p:nvPicPr>
          <p:cNvPr id="7" name="Classification.png">
            <a:extLst>
              <a:ext uri="{FF2B5EF4-FFF2-40B4-BE49-F238E27FC236}">
                <a16:creationId xmlns:a16="http://schemas.microsoft.com/office/drawing/2014/main" id="{B8B2044E-460F-4441-856E-03202B304DB7}"/>
              </a:ext>
            </a:extLst>
          </p:cNvPr>
          <p:cNvPicPr>
            <a:picLocks noChangeAspect="1"/>
          </p:cNvPicPr>
          <p:nvPr/>
        </p:nvPicPr>
        <p:blipFill>
          <a:blip r:embed="rId5"/>
          <a:srcRect/>
          <a:stretch/>
        </p:blipFill>
        <p:spPr>
          <a:xfrm>
            <a:off x="7849771" y="3712585"/>
            <a:ext cx="3304331" cy="2884935"/>
          </a:xfrm>
          <a:prstGeom prst="rect">
            <a:avLst/>
          </a:prstGeom>
          <a:ln w="12700">
            <a:miter lim="400000"/>
          </a:ln>
        </p:spPr>
      </p:pic>
      <p:sp>
        <p:nvSpPr>
          <p:cNvPr id="3" name="TextBox 2">
            <a:extLst>
              <a:ext uri="{FF2B5EF4-FFF2-40B4-BE49-F238E27FC236}">
                <a16:creationId xmlns:a16="http://schemas.microsoft.com/office/drawing/2014/main" id="{30FD757F-834A-2E45-B08C-BF1D0D8A44B5}"/>
              </a:ext>
            </a:extLst>
          </p:cNvPr>
          <p:cNvSpPr txBox="1"/>
          <p:nvPr/>
        </p:nvSpPr>
        <p:spPr>
          <a:xfrm>
            <a:off x="4262511" y="6353213"/>
            <a:ext cx="1405321" cy="369332"/>
          </a:xfrm>
          <a:prstGeom prst="rect">
            <a:avLst/>
          </a:prstGeom>
          <a:noFill/>
        </p:spPr>
        <p:txBody>
          <a:bodyPr wrap="none" rtlCol="0">
            <a:spAutoFit/>
          </a:bodyPr>
          <a:lstStyle/>
          <a:p>
            <a:r>
              <a:rPr lang="en-US" dirty="0"/>
              <a:t>Classification</a:t>
            </a:r>
          </a:p>
        </p:txBody>
      </p:sp>
      <p:pic>
        <p:nvPicPr>
          <p:cNvPr id="8" name="Content Placeholder 8">
            <a:extLst>
              <a:ext uri="{FF2B5EF4-FFF2-40B4-BE49-F238E27FC236}">
                <a16:creationId xmlns:a16="http://schemas.microsoft.com/office/drawing/2014/main" id="{89635885-F3BB-824C-A389-0C6263F72A1D}"/>
              </a:ext>
            </a:extLst>
          </p:cNvPr>
          <p:cNvPicPr>
            <a:picLocks noChangeAspect="1"/>
          </p:cNvPicPr>
          <p:nvPr/>
        </p:nvPicPr>
        <p:blipFill>
          <a:blip r:embed="rId6"/>
          <a:srcRect/>
          <a:stretch/>
        </p:blipFill>
        <p:spPr>
          <a:xfrm>
            <a:off x="737278" y="902038"/>
            <a:ext cx="5545615" cy="3869922"/>
          </a:xfrm>
          <a:prstGeom prst="rect">
            <a:avLst/>
          </a:prstGeom>
        </p:spPr>
      </p:pic>
    </p:spTree>
    <p:extLst>
      <p:ext uri="{BB962C8B-B14F-4D97-AF65-F5344CB8AC3E}">
        <p14:creationId xmlns:p14="http://schemas.microsoft.com/office/powerpoint/2010/main" val="2648504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CD7D4-DD12-1647-8C41-B217DACD5244}"/>
              </a:ext>
            </a:extLst>
          </p:cNvPr>
          <p:cNvSpPr>
            <a:spLocks noGrp="1"/>
          </p:cNvSpPr>
          <p:nvPr>
            <p:ph type="title"/>
          </p:nvPr>
        </p:nvSpPr>
        <p:spPr>
          <a:xfrm>
            <a:off x="839788" y="207818"/>
            <a:ext cx="10512424" cy="754606"/>
          </a:xfrm>
        </p:spPr>
        <p:txBody>
          <a:bodyPr anchor="ctr">
            <a:normAutofit/>
          </a:bodyPr>
          <a:lstStyle/>
          <a:p>
            <a:pPr algn="ctr"/>
            <a:r>
              <a:rPr lang="en-US" sz="2800" dirty="0">
                <a:ea typeface="Helvetica Neue" panose="02000503000000020004" pitchFamily="2" charset="0"/>
                <a:cs typeface="Helvetica Neue" panose="02000503000000020004" pitchFamily="2" charset="0"/>
              </a:rPr>
              <a:t>Artificial Neural Networks (ANN)</a:t>
            </a:r>
          </a:p>
        </p:txBody>
      </p:sp>
      <p:pic>
        <p:nvPicPr>
          <p:cNvPr id="7" name="Content Placeholder 6">
            <a:extLst>
              <a:ext uri="{FF2B5EF4-FFF2-40B4-BE49-F238E27FC236}">
                <a16:creationId xmlns:a16="http://schemas.microsoft.com/office/drawing/2014/main" id="{1B241F5C-CE5E-6043-AF42-40382C5AB692}"/>
              </a:ext>
            </a:extLst>
          </p:cNvPr>
          <p:cNvPicPr>
            <a:picLocks noGrp="1" noChangeAspect="1"/>
          </p:cNvPicPr>
          <p:nvPr>
            <p:ph idx="1"/>
          </p:nvPr>
        </p:nvPicPr>
        <p:blipFill>
          <a:blip r:embed="rId3"/>
          <a:stretch>
            <a:fillRect/>
          </a:stretch>
        </p:blipFill>
        <p:spPr>
          <a:xfrm>
            <a:off x="5334967" y="962424"/>
            <a:ext cx="6017245" cy="3083109"/>
          </a:xfrm>
        </p:spPr>
      </p:pic>
      <p:sp>
        <p:nvSpPr>
          <p:cNvPr id="12" name="Text Placeholder 11">
            <a:extLst>
              <a:ext uri="{FF2B5EF4-FFF2-40B4-BE49-F238E27FC236}">
                <a16:creationId xmlns:a16="http://schemas.microsoft.com/office/drawing/2014/main" id="{3BCAEDBC-34CA-CB4D-AAD1-634A4BE8678B}"/>
              </a:ext>
            </a:extLst>
          </p:cNvPr>
          <p:cNvSpPr>
            <a:spLocks noGrp="1"/>
          </p:cNvSpPr>
          <p:nvPr>
            <p:ph type="body" sz="half" idx="2"/>
          </p:nvPr>
        </p:nvSpPr>
        <p:spPr>
          <a:xfrm>
            <a:off x="371785" y="1083213"/>
            <a:ext cx="4602773" cy="5555309"/>
          </a:xfrm>
        </p:spPr>
        <p:txBody>
          <a:bodyPr>
            <a:normAutofit/>
          </a:bodyPr>
          <a:lstStyle/>
          <a:p>
            <a:pPr marL="342900" indent="-342900">
              <a:buFont typeface="Arial" panose="020B0604020202020204" pitchFamily="34" charset="0"/>
              <a:buChar char="•"/>
            </a:pPr>
            <a:r>
              <a:rPr lang="en-US" sz="2000" dirty="0">
                <a:ea typeface="Helvetica Neue" panose="02000503000000020004" pitchFamily="2" charset="0"/>
                <a:cs typeface="Helvetica Neue" panose="02000503000000020004" pitchFamily="2" charset="0"/>
              </a:rPr>
              <a:t>First introduced in 1943</a:t>
            </a:r>
          </a:p>
          <a:p>
            <a:pPr marL="342900" indent="-342900">
              <a:buFont typeface="Arial" panose="020B0604020202020204" pitchFamily="34" charset="0"/>
              <a:buChar char="•"/>
            </a:pPr>
            <a:r>
              <a:rPr lang="en-US" sz="2000" dirty="0">
                <a:ea typeface="Helvetica Neue" panose="02000503000000020004" pitchFamily="2" charset="0"/>
                <a:cs typeface="Helvetica Neue" panose="02000503000000020004" pitchFamily="2" charset="0"/>
              </a:rPr>
              <a:t>Mimic the behavior of a biological neuron</a:t>
            </a:r>
          </a:p>
          <a:p>
            <a:pPr marL="342900" indent="-342900">
              <a:buFont typeface="Arial" panose="020B0604020202020204" pitchFamily="34" charset="0"/>
              <a:buChar char="•"/>
            </a:pPr>
            <a:r>
              <a:rPr lang="en-US" sz="2000" dirty="0">
                <a:ea typeface="Helvetica Neue" panose="02000503000000020004" pitchFamily="2" charset="0"/>
                <a:cs typeface="Helvetica Neue" panose="02000503000000020004" pitchFamily="2" charset="0"/>
              </a:rPr>
              <a:t>Various ANN:</a:t>
            </a:r>
          </a:p>
          <a:p>
            <a:pPr marL="742950" lvl="1" indent="-285750">
              <a:buFontTx/>
              <a:buChar char="-"/>
            </a:pPr>
            <a:r>
              <a:rPr lang="en-US" sz="1800" dirty="0">
                <a:ea typeface="Helvetica Neue" panose="02000503000000020004" pitchFamily="2" charset="0"/>
                <a:cs typeface="Helvetica Neue" panose="02000503000000020004" pitchFamily="2" charset="0"/>
              </a:rPr>
              <a:t>Multi-layer perceptron (MLP)</a:t>
            </a:r>
          </a:p>
          <a:p>
            <a:pPr marL="742950" lvl="1" indent="-285750">
              <a:buFontTx/>
              <a:buChar char="-"/>
            </a:pPr>
            <a:r>
              <a:rPr lang="en-US" sz="1800" dirty="0">
                <a:ea typeface="Helvetica Neue" panose="02000503000000020004" pitchFamily="2" charset="0"/>
                <a:cs typeface="Helvetica Neue" panose="02000503000000020004" pitchFamily="2" charset="0"/>
              </a:rPr>
              <a:t>Recurrent</a:t>
            </a:r>
          </a:p>
          <a:p>
            <a:pPr marL="342900" indent="-342900">
              <a:buFont typeface="Arial" panose="020B0604020202020204" pitchFamily="34" charset="0"/>
              <a:buChar char="•"/>
            </a:pPr>
            <a:r>
              <a:rPr lang="en-US" sz="2000" dirty="0">
                <a:ea typeface="Helvetica Neue" panose="02000503000000020004" pitchFamily="2" charset="0"/>
                <a:cs typeface="Helvetica Neue" panose="02000503000000020004" pitchFamily="2" charset="0"/>
              </a:rPr>
              <a:t>MLP is feed-forward neural network</a:t>
            </a:r>
          </a:p>
          <a:p>
            <a:pPr marL="342900" indent="-342900">
              <a:buFont typeface="Arial" panose="020B0604020202020204" pitchFamily="34" charset="0"/>
              <a:buChar char="•"/>
            </a:pPr>
            <a:r>
              <a:rPr lang="en-US" sz="2000" dirty="0">
                <a:ea typeface="Helvetica Neue" panose="02000503000000020004" pitchFamily="2" charset="0"/>
                <a:cs typeface="Helvetica Neue" panose="02000503000000020004" pitchFamily="2" charset="0"/>
              </a:rPr>
              <a:t>Activation function is used to produce output</a:t>
            </a:r>
          </a:p>
        </p:txBody>
      </p:sp>
      <p:pic>
        <p:nvPicPr>
          <p:cNvPr id="14" name="Content Placeholder 9">
            <a:extLst>
              <a:ext uri="{FF2B5EF4-FFF2-40B4-BE49-F238E27FC236}">
                <a16:creationId xmlns:a16="http://schemas.microsoft.com/office/drawing/2014/main" id="{624238E7-5B75-D948-A152-E09E1A35A3DC}"/>
              </a:ext>
            </a:extLst>
          </p:cNvPr>
          <p:cNvPicPr>
            <a:picLocks noChangeAspect="1"/>
          </p:cNvPicPr>
          <p:nvPr/>
        </p:nvPicPr>
        <p:blipFill>
          <a:blip r:embed="rId4"/>
          <a:srcRect/>
          <a:stretch/>
        </p:blipFill>
        <p:spPr>
          <a:xfrm>
            <a:off x="7807878" y="4045533"/>
            <a:ext cx="3323718" cy="2494592"/>
          </a:xfrm>
          <a:prstGeom prst="rect">
            <a:avLst/>
          </a:prstGeom>
        </p:spPr>
      </p:pic>
      <p:pic>
        <p:nvPicPr>
          <p:cNvPr id="11" name="Content Placeholder 9">
            <a:extLst>
              <a:ext uri="{FF2B5EF4-FFF2-40B4-BE49-F238E27FC236}">
                <a16:creationId xmlns:a16="http://schemas.microsoft.com/office/drawing/2014/main" id="{19C9DCE6-C3B1-374A-B461-DF8E12F2D4A5}"/>
              </a:ext>
            </a:extLst>
          </p:cNvPr>
          <p:cNvPicPr>
            <a:picLocks noChangeAspect="1"/>
          </p:cNvPicPr>
          <p:nvPr/>
        </p:nvPicPr>
        <p:blipFill>
          <a:blip r:embed="rId5"/>
          <a:srcRect/>
          <a:stretch/>
        </p:blipFill>
        <p:spPr>
          <a:xfrm>
            <a:off x="3893726" y="4800139"/>
            <a:ext cx="3323718" cy="1386965"/>
          </a:xfrm>
          <a:prstGeom prst="rect">
            <a:avLst/>
          </a:prstGeom>
        </p:spPr>
      </p:pic>
      <p:sp>
        <p:nvSpPr>
          <p:cNvPr id="3" name="TextBox 2">
            <a:extLst>
              <a:ext uri="{FF2B5EF4-FFF2-40B4-BE49-F238E27FC236}">
                <a16:creationId xmlns:a16="http://schemas.microsoft.com/office/drawing/2014/main" id="{7D768751-329F-2D45-8A30-53D15702D522}"/>
              </a:ext>
            </a:extLst>
          </p:cNvPr>
          <p:cNvSpPr txBox="1"/>
          <p:nvPr/>
        </p:nvSpPr>
        <p:spPr>
          <a:xfrm>
            <a:off x="982133" y="5334000"/>
            <a:ext cx="184731" cy="369332"/>
          </a:xfrm>
          <a:prstGeom prst="rect">
            <a:avLst/>
          </a:prstGeom>
          <a:noFill/>
        </p:spPr>
        <p:txBody>
          <a:bodyPr wrap="none" rtlCol="0">
            <a:spAutoFit/>
          </a:bodyPr>
          <a:lstStyle/>
          <a:p>
            <a:endParaRPr lang="en-US" dirty="0"/>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077B7F2-6BC3-FE44-9902-B81B7A76457E}"/>
                  </a:ext>
                </a:extLst>
              </p:cNvPr>
              <p:cNvSpPr txBox="1"/>
              <p:nvPr/>
            </p:nvSpPr>
            <p:spPr>
              <a:xfrm>
                <a:off x="499890" y="5292829"/>
                <a:ext cx="3393836" cy="84856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sv-SE" b="0" i="1" smtClean="0">
                          <a:latin typeface="Cambria Math" panose="02040503050406030204" pitchFamily="18" charset="0"/>
                        </a:rPr>
                        <m:t>𝑜𝑢𝑡𝑝𝑢𝑡</m:t>
                      </m:r>
                      <m:r>
                        <a:rPr lang="sv-SE" b="0" i="1" smtClean="0">
                          <a:latin typeface="Cambria Math" panose="02040503050406030204" pitchFamily="18" charset="0"/>
                        </a:rPr>
                        <m:t>=</m:t>
                      </m:r>
                      <m:r>
                        <a:rPr lang="sv-SE" b="0" i="1" smtClean="0">
                          <a:latin typeface="Cambria Math" panose="02040503050406030204" pitchFamily="18" charset="0"/>
                        </a:rPr>
                        <m:t>𝑓</m:t>
                      </m:r>
                      <m:d>
                        <m:dPr>
                          <m:ctrlPr>
                            <a:rPr lang="en-US" i="1" smtClean="0">
                              <a:latin typeface="Cambria Math" panose="02040503050406030204" pitchFamily="18" charset="0"/>
                            </a:rPr>
                          </m:ctrlPr>
                        </m:dPr>
                        <m:e>
                          <m:nary>
                            <m:naryPr>
                              <m:chr m:val="∑"/>
                              <m:ctrlPr>
                                <a:rPr lang="en-US" i="1">
                                  <a:latin typeface="Cambria Math" panose="02040503050406030204" pitchFamily="18" charset="0"/>
                                </a:rPr>
                              </m:ctrlPr>
                            </m:naryPr>
                            <m:sub>
                              <m:r>
                                <m:rPr>
                                  <m:brk m:alnAt="23"/>
                                </m:rPr>
                                <a:rPr lang="sv-SE" i="1">
                                  <a:latin typeface="Cambria Math" panose="02040503050406030204" pitchFamily="18" charset="0"/>
                                </a:rPr>
                                <m:t>𝑖</m:t>
                              </m:r>
                              <m:r>
                                <a:rPr lang="en-US" i="1">
                                  <a:latin typeface="Cambria Math" panose="02040503050406030204" pitchFamily="18" charset="0"/>
                                </a:rPr>
                                <m:t>=</m:t>
                              </m:r>
                              <m:r>
                                <a:rPr lang="sv-SE" i="1">
                                  <a:latin typeface="Cambria Math" panose="02040503050406030204" pitchFamily="18" charset="0"/>
                                </a:rPr>
                                <m:t>1</m:t>
                              </m:r>
                            </m:sub>
                            <m:sup>
                              <m:r>
                                <a:rPr lang="en-US" i="1">
                                  <a:latin typeface="Cambria Math" panose="02040503050406030204" pitchFamily="18" charset="0"/>
                                </a:rPr>
                                <m:t>𝑛</m:t>
                              </m:r>
                            </m:sup>
                            <m:e>
                              <m:sSub>
                                <m:sSubPr>
                                  <m:ctrlPr>
                                    <a:rPr lang="sv-SE" i="1">
                                      <a:latin typeface="Cambria Math" panose="02040503050406030204" pitchFamily="18" charset="0"/>
                                    </a:rPr>
                                  </m:ctrlPr>
                                </m:sSubPr>
                                <m:e>
                                  <m:r>
                                    <a:rPr lang="sv-SE" i="1">
                                      <a:latin typeface="Cambria Math" panose="02040503050406030204" pitchFamily="18" charset="0"/>
                                    </a:rPr>
                                    <m:t>𝑥</m:t>
                                  </m:r>
                                </m:e>
                                <m:sub>
                                  <m:r>
                                    <a:rPr lang="sv-SE" i="1">
                                      <a:latin typeface="Cambria Math" panose="02040503050406030204" pitchFamily="18" charset="0"/>
                                    </a:rPr>
                                    <m:t>𝑖</m:t>
                                  </m:r>
                                </m:sub>
                              </m:sSub>
                              <m:r>
                                <a:rPr lang="sv-SE" i="1">
                                  <a:latin typeface="Cambria Math" panose="02040503050406030204" pitchFamily="18" charset="0"/>
                                </a:rPr>
                                <m:t> </m:t>
                              </m:r>
                              <m:r>
                                <a:rPr lang="sv-SE" i="1">
                                  <a:latin typeface="Cambria Math" panose="02040503050406030204" pitchFamily="18" charset="0"/>
                                  <a:ea typeface="Cambria Math" panose="02040503050406030204" pitchFamily="18" charset="0"/>
                                </a:rPr>
                                <m:t>⋅ </m:t>
                              </m:r>
                              <m:sSub>
                                <m:sSubPr>
                                  <m:ctrlPr>
                                    <a:rPr lang="sv-SE" i="1">
                                      <a:latin typeface="Cambria Math" panose="02040503050406030204" pitchFamily="18" charset="0"/>
                                      <a:ea typeface="Cambria Math" panose="02040503050406030204" pitchFamily="18" charset="0"/>
                                    </a:rPr>
                                  </m:ctrlPr>
                                </m:sSubPr>
                                <m:e>
                                  <m:r>
                                    <a:rPr lang="sv-SE" i="1">
                                      <a:latin typeface="Cambria Math" panose="02040503050406030204" pitchFamily="18" charset="0"/>
                                      <a:ea typeface="Cambria Math" panose="02040503050406030204" pitchFamily="18" charset="0"/>
                                    </a:rPr>
                                    <m:t>𝑤</m:t>
                                  </m:r>
                                </m:e>
                                <m:sub>
                                  <m:r>
                                    <a:rPr lang="sv-SE" i="1">
                                      <a:latin typeface="Cambria Math" panose="02040503050406030204" pitchFamily="18" charset="0"/>
                                      <a:ea typeface="Cambria Math" panose="02040503050406030204" pitchFamily="18" charset="0"/>
                                    </a:rPr>
                                    <m:t>𝑖</m:t>
                                  </m:r>
                                </m:sub>
                              </m:sSub>
                              <m:r>
                                <a:rPr lang="sv-SE" i="1">
                                  <a:latin typeface="Cambria Math" panose="02040503050406030204" pitchFamily="18" charset="0"/>
                                </a:rPr>
                                <m:t>+</m:t>
                              </m:r>
                              <m:r>
                                <a:rPr lang="sv-SE" i="1">
                                  <a:latin typeface="Cambria Math" panose="02040503050406030204" pitchFamily="18" charset="0"/>
                                </a:rPr>
                                <m:t>𝑏𝑖𝑎𝑠</m:t>
                              </m:r>
                            </m:e>
                          </m:nary>
                        </m:e>
                      </m:d>
                    </m:oMath>
                  </m:oMathPara>
                </a14:m>
                <a:endParaRPr lang="en-US" dirty="0"/>
              </a:p>
            </p:txBody>
          </p:sp>
        </mc:Choice>
        <mc:Fallback xmlns="">
          <p:sp>
            <p:nvSpPr>
              <p:cNvPr id="9" name="TextBox 8">
                <a:extLst>
                  <a:ext uri="{FF2B5EF4-FFF2-40B4-BE49-F238E27FC236}">
                    <a16:creationId xmlns:a16="http://schemas.microsoft.com/office/drawing/2014/main" id="{7077B7F2-6BC3-FE44-9902-B81B7A76457E}"/>
                  </a:ext>
                </a:extLst>
              </p:cNvPr>
              <p:cNvSpPr txBox="1">
                <a:spLocks noRot="1" noChangeAspect="1" noMove="1" noResize="1" noEditPoints="1" noAdjustHandles="1" noChangeArrowheads="1" noChangeShapeType="1" noTextEdit="1"/>
              </p:cNvSpPr>
              <p:nvPr/>
            </p:nvSpPr>
            <p:spPr>
              <a:xfrm>
                <a:off x="499890" y="5292829"/>
                <a:ext cx="3393836" cy="848566"/>
              </a:xfrm>
              <a:prstGeom prst="rect">
                <a:avLst/>
              </a:prstGeom>
              <a:blipFill>
                <a:blip r:embed="rId6"/>
                <a:stretch>
                  <a:fillRect t="-100000" b="-151471"/>
                </a:stretch>
              </a:blipFill>
            </p:spPr>
            <p:txBody>
              <a:bodyPr/>
              <a:lstStyle/>
              <a:p>
                <a:r>
                  <a:rPr lang="en-US">
                    <a:noFill/>
                  </a:rPr>
                  <a:t> </a:t>
                </a:r>
              </a:p>
            </p:txBody>
          </p:sp>
        </mc:Fallback>
      </mc:AlternateContent>
    </p:spTree>
    <p:extLst>
      <p:ext uri="{BB962C8B-B14F-4D97-AF65-F5344CB8AC3E}">
        <p14:creationId xmlns:p14="http://schemas.microsoft.com/office/powerpoint/2010/main" val="36075629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518</TotalTime>
  <Words>2376</Words>
  <Application>Microsoft Macintosh PowerPoint</Application>
  <PresentationFormat>Widescreen</PresentationFormat>
  <Paragraphs>171</Paragraphs>
  <Slides>17</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Cambria Math</vt:lpstr>
      <vt:lpstr>Courier New</vt:lpstr>
      <vt:lpstr>Helvetica Neue</vt:lpstr>
      <vt:lpstr>Office Theme</vt:lpstr>
      <vt:lpstr>Applying Artificial Neural Networks to Reduce the Adaptation Space in Self-Adaptive Systems</vt:lpstr>
      <vt:lpstr>Self-Adaptation</vt:lpstr>
      <vt:lpstr>Architecture-Based Adaptation</vt:lpstr>
      <vt:lpstr>Architecture-Based Adaptation</vt:lpstr>
      <vt:lpstr>Architecture-Based Adaptation</vt:lpstr>
      <vt:lpstr>Existing Formal Analysis Approaches (ActivFORMS, RQV)</vt:lpstr>
      <vt:lpstr>Research Problem &amp; Research Question</vt:lpstr>
      <vt:lpstr>Machine Learning</vt:lpstr>
      <vt:lpstr>Artificial Neural Networks (ANN)</vt:lpstr>
      <vt:lpstr>Our Learning Approach</vt:lpstr>
      <vt:lpstr>DeltaIoT: An Internet of Things System</vt:lpstr>
      <vt:lpstr>Methodology</vt:lpstr>
      <vt:lpstr>Results – DeltaIoT.v1</vt:lpstr>
      <vt:lpstr>Results – DeltaIoT.v2</vt:lpstr>
      <vt:lpstr>Results – Learning Models Time Measurements</vt:lpstr>
      <vt:lpstr>Threats to Validity</vt:lpstr>
      <vt:lpstr>Conclusion &amp;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Applying Artificial Neural Networks to Reduce the Adaptation Space in Self-Adaptive Systems</dc:title>
  <dc:creator>Sarpreet Singh Buttar</dc:creator>
  <cp:lastModifiedBy>Sarpreet Singh Buttar</cp:lastModifiedBy>
  <cp:revision>45</cp:revision>
  <dcterms:created xsi:type="dcterms:W3CDTF">2019-06-04T14:33:23Z</dcterms:created>
  <dcterms:modified xsi:type="dcterms:W3CDTF">2019-06-05T07:36:37Z</dcterms:modified>
</cp:coreProperties>
</file>